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671" r:id="rId1"/>
  </p:sldMasterIdLst>
  <p:notesMasterIdLst>
    <p:notesMasterId r:id="rId27"/>
  </p:notesMasterIdLst>
  <p:handoutMasterIdLst>
    <p:handoutMasterId r:id="rId28"/>
  </p:handoutMasterIdLst>
  <p:sldIdLst>
    <p:sldId id="1861" r:id="rId2"/>
    <p:sldId id="2076138892" r:id="rId3"/>
    <p:sldId id="4373" r:id="rId4"/>
    <p:sldId id="1727" r:id="rId5"/>
    <p:sldId id="2134806172" r:id="rId6"/>
    <p:sldId id="2076137654" r:id="rId7"/>
    <p:sldId id="2076137655" r:id="rId8"/>
    <p:sldId id="2076137656" r:id="rId9"/>
    <p:sldId id="2134806173" r:id="rId10"/>
    <p:sldId id="2076138890" r:id="rId11"/>
    <p:sldId id="2134806174" r:id="rId12"/>
    <p:sldId id="2134806175" r:id="rId13"/>
    <p:sldId id="2247" r:id="rId14"/>
    <p:sldId id="2076138887" r:id="rId15"/>
    <p:sldId id="2076137724" r:id="rId16"/>
    <p:sldId id="2076137725" r:id="rId17"/>
    <p:sldId id="2134806178" r:id="rId18"/>
    <p:sldId id="2076137668" r:id="rId19"/>
    <p:sldId id="2134806177" r:id="rId20"/>
    <p:sldId id="2134806179" r:id="rId21"/>
    <p:sldId id="2076137718" r:id="rId22"/>
    <p:sldId id="2076138891" r:id="rId23"/>
    <p:sldId id="2076137658" r:id="rId24"/>
    <p:sldId id="2076138884" r:id="rId25"/>
    <p:sldId id="4312" r:id="rId2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1861"/>
            <p14:sldId id="2076138892"/>
            <p14:sldId id="4373"/>
            <p14:sldId id="1727"/>
            <p14:sldId id="2134806172"/>
            <p14:sldId id="2076137654"/>
            <p14:sldId id="2076137655"/>
            <p14:sldId id="2076137656"/>
            <p14:sldId id="2134806173"/>
            <p14:sldId id="2076138890"/>
            <p14:sldId id="2134806174"/>
            <p14:sldId id="2134806175"/>
            <p14:sldId id="2247"/>
            <p14:sldId id="2076138887"/>
            <p14:sldId id="2076137724"/>
            <p14:sldId id="2076137725"/>
            <p14:sldId id="2134806178"/>
            <p14:sldId id="2076137668"/>
            <p14:sldId id="2134806177"/>
            <p14:sldId id="2134806179"/>
            <p14:sldId id="2076137718"/>
            <p14:sldId id="2076138891"/>
            <p14:sldId id="2076137658"/>
            <p14:sldId id="2076138884"/>
            <p14:sldId id="431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4" autoAdjust="0"/>
    <p:restoredTop sz="79613" autoAdjust="0"/>
  </p:normalViewPr>
  <p:slideViewPr>
    <p:cSldViewPr snapToGrid="0">
      <p:cViewPr varScale="1">
        <p:scale>
          <a:sx n="129" d="100"/>
          <a:sy n="129" d="100"/>
        </p:scale>
        <p:origin x="9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F38CE-9CCA-4A35-9BA2-4F398A253377}" type="datetime8">
              <a:rPr lang="en-US" smtClean="0">
                <a:latin typeface="Segoe UI" pitchFamily="34" charset="0"/>
              </a:rPr>
              <a:t>4/28/2023 7:59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171B7B6A-B270-4DF8-BA9D-F36C59E065D4}" type="datetime8">
              <a:rPr lang="en-US" smtClean="0"/>
              <a:t>4/28/2023 7:58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B94350E-3793-4558-8AC0-1FB9BF9AACC5}" type="datetime8">
              <a:rPr lang="en-US" smtClean="0"/>
              <a:t>4/28/2023 7:58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B00A17-D1A1-4C63-983E-B88A47C82B32}" type="datetime8">
              <a:rPr lang="en-US" smtClean="0"/>
              <a:t>4/28/2023 7:58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66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B1EB49-0EA5-45EE-BFBD-F9F6BFC2FE5F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4/28/2023 7:58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06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50"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B1EB49-0EA5-45EE-BFBD-F9F6BFC2FE5F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4/28/2023 7:58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06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B1EB49-0EA5-45EE-BFBD-F9F6BFC2FE5F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4/28/2023 7:58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06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4/28/2023 8:02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8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B68239-8EE2-4476-92DB-CE19E8D4964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4/28/2023 7:58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0AD810-3E49-4CBD-8229-D9A6713AB052}" type="datetime8">
              <a:rPr lang="en-US" smtClean="0"/>
              <a:t>4/28/2023 7:58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44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slide explains what an Identity platform provides to an application. This primary is proving tokens to apps to accomplish 2 tasks. Authenticate the user to the app and authorize the app to call an API (resource). </a:t>
            </a:r>
          </a:p>
          <a:p>
            <a:r>
              <a:rPr lang="en-US"/>
              <a:t>Outside if these 2 core tasks, an Identity platform provides:</a:t>
            </a:r>
          </a:p>
          <a:p>
            <a:r>
              <a:rPr lang="en-US"/>
              <a:t>directory data to the app, ours enables the app to build on all of Microsoft 365 as well.</a:t>
            </a:r>
          </a:p>
          <a:p>
            <a:r>
              <a:rPr lang="en-US"/>
              <a:t>The ability to inform the app of Movers/leavers/joiners through provisioning</a:t>
            </a:r>
          </a:p>
          <a:p>
            <a:r>
              <a:rPr lang="en-US"/>
              <a:t>The ability for developers to have their identity verified so speed adoption of the app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4/28/2023 7:58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59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99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34B3B1-DAD5-48DF-B36F-DB16D6B55898}" type="datetime8">
              <a:rPr lang="en-US" smtClean="0"/>
              <a:t>4/28/2023 7:58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05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34B3B1-DAD5-48DF-B36F-DB16D6B55898}" type="datetime8">
              <a:rPr lang="en-US" smtClean="0"/>
              <a:t>4/28/2023 7:58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68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34B3B1-DAD5-48DF-B36F-DB16D6B55898}" type="datetime8">
              <a:rPr lang="en-US" smtClean="0"/>
              <a:t>4/28/2023 7:58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27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D6FA89-5125-4AEE-99C2-8A7327C605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985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2FA395-4F39-4CF9-B988-C2037363A195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4/28/2023 7:58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5EDC5-B7BE-4B22-AB73-1D2C43849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2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37060" y="1178193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9111DE-B006-4BB2-9BD0-8D5712D8C2A9}"/>
              </a:ext>
            </a:extLst>
          </p:cNvPr>
          <p:cNvSpPr/>
          <p:nvPr userDrawn="1"/>
        </p:nvSpPr>
        <p:spPr bwMode="white">
          <a:xfrm>
            <a:off x="584200" y="1929897"/>
            <a:ext cx="6676335" cy="12105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Identity platform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Developer training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E125243-504B-41DD-AC50-9C060F56F611}"/>
              </a:ext>
            </a:extLst>
          </p:cNvPr>
          <p:cNvSpPr/>
          <p:nvPr userDrawn="1"/>
        </p:nvSpPr>
        <p:spPr bwMode="white">
          <a:xfrm>
            <a:off x="627536" y="4375664"/>
            <a:ext cx="3057052" cy="9028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Oct 9</a:t>
            </a:r>
            <a:r>
              <a:rPr kumimoji="0" lang="en-US" sz="2600" b="0" i="0" u="none" strike="noStrike" kern="1200" cap="none" normalizeH="0" baseline="3000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</a:t>
            </a: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– 11</a:t>
            </a:r>
            <a:r>
              <a:rPr kumimoji="0" lang="en-US" sz="2600" b="0" i="0" u="none" strike="noStrike" kern="1200" cap="none" normalizeH="0" baseline="3000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</a:t>
            </a: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2018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UK</a:t>
            </a:r>
          </a:p>
        </p:txBody>
      </p:sp>
    </p:spTree>
    <p:extLst>
      <p:ext uri="{BB962C8B-B14F-4D97-AF65-F5344CB8AC3E}">
        <p14:creationId xmlns:p14="http://schemas.microsoft.com/office/powerpoint/2010/main" val="307346892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76508" y="317230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142836" y="201153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269F-3CCD-43E8-84BF-182EE4A5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B78B-8544-4098-B4CD-F265E99B6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859CF-7D2E-4763-B1C4-676B9EB35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FC60-810B-4542-97B2-C9FF55404F3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681C4-5600-491B-BF4F-E5B81A9C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93A1A-6F60-435C-8470-2CA6022E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55D8-98CA-4485-9AD6-4E517E653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1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553998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Microsoft Identity Developer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9" y="2141394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268916" indent="-268916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537832" indent="-224097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2pPr>
            <a:lvl3pPr marL="806748" indent="-224097"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1083831"/>
            <a:ext cx="11339774" cy="35307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153956574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F7F54C7-905B-4085-ADAE-23BEB65462B3}"/>
              </a:ext>
            </a:extLst>
          </p:cNvPr>
          <p:cNvGrpSpPr/>
          <p:nvPr userDrawn="1"/>
        </p:nvGrpSpPr>
        <p:grpSpPr>
          <a:xfrm>
            <a:off x="10903384" y="6400800"/>
            <a:ext cx="1007564" cy="338555"/>
            <a:chOff x="582042" y="6267325"/>
            <a:chExt cx="1007564" cy="338555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D0AAAE02-42C3-4ADB-B404-D0A72E565C52}"/>
                </a:ext>
              </a:extLst>
            </p:cNvPr>
            <p:cNvSpPr txBox="1"/>
            <p:nvPr userDrawn="1"/>
          </p:nvSpPr>
          <p:spPr>
            <a:xfrm>
              <a:off x="988479" y="6333767"/>
              <a:ext cx="60112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DE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Identity</a:t>
              </a:r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E4CD1450-01EE-428C-B760-214A22800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2042" y="6267325"/>
              <a:ext cx="33953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84655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2"/>
            <a:ext cx="11018520" cy="430887"/>
          </a:xfrm>
        </p:spPr>
        <p:txBody>
          <a:bodyPr/>
          <a:lstStyle>
            <a:lvl1pPr>
              <a:defRPr sz="2800" kern="2000" spc="-10" baseline="0">
                <a:gradFill>
                  <a:gsLst>
                    <a:gs pos="83000">
                      <a:schemeClr val="accent6"/>
                    </a:gs>
                    <a:gs pos="100000">
                      <a:schemeClr val="accent6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pPr defTabSz="914192"/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80D35-179D-4C59-88D4-70DC15E918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1" y="938734"/>
            <a:ext cx="11025188" cy="301770"/>
          </a:xfrm>
        </p:spPr>
        <p:txBody>
          <a:bodyPr wrap="square">
            <a:spAutoFit/>
          </a:bodyPr>
          <a:lstStyle>
            <a:lvl1pPr marL="0" indent="0">
              <a:buNone/>
              <a:defRPr lang="en-US" sz="1961" b="1" kern="2000" spc="-10" baseline="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j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51654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9156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1268039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1600">
                <a:solidFill>
                  <a:srgbClr val="000000"/>
                </a:solidFill>
              </a:defRPr>
            </a:lvl2pPr>
            <a:lvl3pPr>
              <a:defRPr sz="1400">
                <a:solidFill>
                  <a:srgbClr val="000000"/>
                </a:solidFill>
              </a:defRPr>
            </a:lvl3pPr>
            <a:lvl4pPr>
              <a:defRPr sz="1200">
                <a:solidFill>
                  <a:srgbClr val="000000"/>
                </a:solidFill>
              </a:defRPr>
            </a:lvl4pPr>
            <a:lvl5pPr>
              <a:defRPr sz="1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pPr defTabSz="914192"/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721803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2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29" r:id="rId19"/>
    <p:sldLayoutId id="2147484730" r:id="rId20"/>
    <p:sldLayoutId id="2147484733" r:id="rId21"/>
    <p:sldLayoutId id="2147484735" r:id="rId22"/>
    <p:sldLayoutId id="2147484738" r:id="rId23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zureAD/microsoft-authentication-library-for-js/tree/dev/lib/msal-browser" TargetMode="External"/><Relationship Id="rId3" Type="http://schemas.openxmlformats.org/officeDocument/2006/relationships/hyperlink" Target="https://github.com/AzureAD/microsoft-authentication-library-for-android" TargetMode="External"/><Relationship Id="rId7" Type="http://schemas.openxmlformats.org/officeDocument/2006/relationships/hyperlink" Target="https://github.com/AzureAD/microsoft-authentication-library-for-java" TargetMode="External"/><Relationship Id="rId12" Type="http://schemas.openxmlformats.org/officeDocument/2006/relationships/hyperlink" Target="https://github.com/AzureAD/microsoft-authentication-library-for-js/tree/dev/lib/msal-react" TargetMode="External"/><Relationship Id="rId2" Type="http://schemas.openxmlformats.org/officeDocument/2006/relationships/hyperlink" Target="https://docs.microsoft.com/en-us/azure/active-directory/develop/msal-overview#languages-and-frameworks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github.com/AzureAD/microsoft-authentication-library-for-go" TargetMode="External"/><Relationship Id="rId11" Type="http://schemas.openxmlformats.org/officeDocument/2006/relationships/hyperlink" Target="https://github.com/AzureAD/microsoft-authentication-library-for-python" TargetMode="External"/><Relationship Id="rId5" Type="http://schemas.openxmlformats.org/officeDocument/2006/relationships/hyperlink" Target="https://github.com/AzureAD/microsoft-authentication-library-for-objc" TargetMode="External"/><Relationship Id="rId10" Type="http://schemas.openxmlformats.org/officeDocument/2006/relationships/hyperlink" Target="https://github.com/AzureAD/microsoft-authentication-library-for-js/tree/dev/lib/msal-node" TargetMode="External"/><Relationship Id="rId4" Type="http://schemas.openxmlformats.org/officeDocument/2006/relationships/hyperlink" Target="https://github.com/AzureAD/microsoft-authentication-library-for-js/tree/dev/lib/msal-angular" TargetMode="External"/><Relationship Id="rId9" Type="http://schemas.openxmlformats.org/officeDocument/2006/relationships/hyperlink" Target="https://github.com/AzureAD/microsoft-authentication-library-for-dotne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modules/getting-started-identity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microsoftonline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hyperlink" Target="https://login.microsoftonlin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emf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425541"/>
            <a:ext cx="5943600" cy="1107996"/>
          </a:xfrm>
        </p:spPr>
        <p:txBody>
          <a:bodyPr/>
          <a:lstStyle/>
          <a:p>
            <a:r>
              <a:rPr lang="en-US"/>
              <a:t>Microsoft identity platform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EBD82-695A-474B-A62F-8A7DD42117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0" y="3962400"/>
            <a:ext cx="6158871" cy="615553"/>
          </a:xfrm>
        </p:spPr>
        <p:txBody>
          <a:bodyPr/>
          <a:lstStyle/>
          <a:p>
            <a:r>
              <a:rPr lang="en-US" dirty="0"/>
              <a:t>We will start at 4 minutes after the hour (or half hour)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DC95E7-D35F-495C-997F-EE2870D31259}"/>
              </a:ext>
            </a:extLst>
          </p:cNvPr>
          <p:cNvSpPr txBox="1"/>
          <p:nvPr/>
        </p:nvSpPr>
        <p:spPr>
          <a:xfrm>
            <a:off x="286871" y="6427694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fld id="{75E8E2A3-35EC-44CC-90A7-AF9A02EE3F5C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</a:t>
            </a:fld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8BD3E6-4D7A-4831-A0F4-3F8FF0A433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0618C-0649-4525-B8CF-4C92C718C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Authentication Libraries (MSAL)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C16808-1D70-49A7-9DF0-48336CC5EFB9}"/>
              </a:ext>
            </a:extLst>
          </p:cNvPr>
          <p:cNvSpPr txBox="1"/>
          <p:nvPr/>
        </p:nvSpPr>
        <p:spPr>
          <a:xfrm>
            <a:off x="426424" y="6308503"/>
            <a:ext cx="108980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hlinkClick r:id="rId2"/>
              </a:rPr>
              <a:t>Learn about MSAL - Microsoft identity platform | Microsoft Docs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E4FB7E-FE13-40D7-AC1F-B3E058CBA8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1409772"/>
              </p:ext>
            </p:extLst>
          </p:nvPr>
        </p:nvGraphicFramePr>
        <p:xfrm>
          <a:off x="232117" y="1334165"/>
          <a:ext cx="11823895" cy="38146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7268">
                  <a:extLst>
                    <a:ext uri="{9D8B030D-6E8A-4147-A177-3AD203B41FA5}">
                      <a16:colId xmlns:a16="http://schemas.microsoft.com/office/drawing/2014/main" val="2408799135"/>
                    </a:ext>
                  </a:extLst>
                </a:gridCol>
                <a:gridCol w="9066627">
                  <a:extLst>
                    <a:ext uri="{9D8B030D-6E8A-4147-A177-3AD203B41FA5}">
                      <a16:colId xmlns:a16="http://schemas.microsoft.com/office/drawing/2014/main" val="1981695435"/>
                    </a:ext>
                  </a:extLst>
                </a:gridCol>
              </a:tblGrid>
              <a:tr h="30171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9" marR="2459" marT="2459" marB="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9" marR="2459" marT="2459" marB="0"/>
                </a:tc>
                <a:extLst>
                  <a:ext uri="{0D108BD9-81ED-4DB2-BD59-A6C34878D82A}">
                    <a16:rowId xmlns:a16="http://schemas.microsoft.com/office/drawing/2014/main" val="410976817"/>
                  </a:ext>
                </a:extLst>
              </a:tr>
              <a:tr h="30171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sng" strike="noStrike">
                          <a:effectLst/>
                          <a:hlinkClick r:id="rId3"/>
                        </a:rPr>
                        <a:t>MSAL for Android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9" marR="2459" marT="2459" marB="0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Android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9" marR="2459" marT="2459" marB="0"/>
                </a:tc>
                <a:extLst>
                  <a:ext uri="{0D108BD9-81ED-4DB2-BD59-A6C34878D82A}">
                    <a16:rowId xmlns:a16="http://schemas.microsoft.com/office/drawing/2014/main" val="1571578225"/>
                  </a:ext>
                </a:extLst>
              </a:tr>
              <a:tr h="39763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sng" strike="noStrike" dirty="0">
                          <a:effectLst/>
                          <a:hlinkClick r:id="rId4"/>
                        </a:rPr>
                        <a:t>MSAL Angular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9" marR="2459" marT="2459" marB="0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Single-page apps with Angular and Angular.js frameworks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9" marR="2459" marT="2459" marB="0"/>
                </a:tc>
                <a:extLst>
                  <a:ext uri="{0D108BD9-81ED-4DB2-BD59-A6C34878D82A}">
                    <a16:rowId xmlns:a16="http://schemas.microsoft.com/office/drawing/2014/main" val="4213408866"/>
                  </a:ext>
                </a:extLst>
              </a:tr>
              <a:tr h="30171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sng" strike="noStrike">
                          <a:effectLst/>
                          <a:hlinkClick r:id="rId5"/>
                        </a:rPr>
                        <a:t>MSAL for iOS and macOS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9" marR="2459" marT="2459" marB="0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iOS and macOS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9" marR="2459" marT="2459" marB="0"/>
                </a:tc>
                <a:extLst>
                  <a:ext uri="{0D108BD9-81ED-4DB2-BD59-A6C34878D82A}">
                    <a16:rowId xmlns:a16="http://schemas.microsoft.com/office/drawing/2014/main" val="3211196086"/>
                  </a:ext>
                </a:extLst>
              </a:tr>
              <a:tr h="30171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sng" strike="noStrike">
                          <a:effectLst/>
                          <a:hlinkClick r:id="rId6"/>
                        </a:rPr>
                        <a:t>MSAL Go (Preview)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9" marR="2459" marT="2459" marB="0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Windows, macOS, Linux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9" marR="2459" marT="2459" marB="0"/>
                </a:tc>
                <a:extLst>
                  <a:ext uri="{0D108BD9-81ED-4DB2-BD59-A6C34878D82A}">
                    <a16:rowId xmlns:a16="http://schemas.microsoft.com/office/drawing/2014/main" val="3674332669"/>
                  </a:ext>
                </a:extLst>
              </a:tr>
              <a:tr h="30171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sng" strike="noStrike">
                          <a:effectLst/>
                          <a:hlinkClick r:id="rId7"/>
                        </a:rPr>
                        <a:t>MSAL Java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9" marR="2459" marT="2459" marB="0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Windows, macOS, Linux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9" marR="2459" marT="2459" marB="0"/>
                </a:tc>
                <a:extLst>
                  <a:ext uri="{0D108BD9-81ED-4DB2-BD59-A6C34878D82A}">
                    <a16:rowId xmlns:a16="http://schemas.microsoft.com/office/drawing/2014/main" val="1459795906"/>
                  </a:ext>
                </a:extLst>
              </a:tr>
              <a:tr h="380222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sng" strike="noStrike">
                          <a:effectLst/>
                          <a:hlinkClick r:id="rId8"/>
                        </a:rPr>
                        <a:t>MSAL.js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9" marR="2459" marT="2459" marB="0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JavaScript/TypeScript frameworks such as Vue.js, Ember.js, or Durandal.js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9" marR="2459" marT="2459" marB="0"/>
                </a:tc>
                <a:extLst>
                  <a:ext uri="{0D108BD9-81ED-4DB2-BD59-A6C34878D82A}">
                    <a16:rowId xmlns:a16="http://schemas.microsoft.com/office/drawing/2014/main" val="4184941799"/>
                  </a:ext>
                </a:extLst>
              </a:tr>
              <a:tr h="423849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sng" strike="noStrike" dirty="0">
                          <a:effectLst/>
                          <a:hlinkClick r:id="rId9"/>
                        </a:rPr>
                        <a:t>MSAL.NET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9" marR="2459" marT="2459" marB="0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.NET Framework, .NET Core, Xamarin Android, Xamarin iOS, Universal Windows Platform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9" marR="2459" marT="2459" marB="0"/>
                </a:tc>
                <a:extLst>
                  <a:ext uri="{0D108BD9-81ED-4DB2-BD59-A6C34878D82A}">
                    <a16:rowId xmlns:a16="http://schemas.microsoft.com/office/drawing/2014/main" val="40255096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sng" strike="noStrike" dirty="0">
                          <a:effectLst/>
                          <a:hlinkClick r:id="rId10"/>
                        </a:rPr>
                        <a:t>MSAL Node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9" marR="2459" marT="2459" marB="0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Web apps with Express, desktop apps with Electron, Cross-platform console apps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9" marR="2459" marT="2459" marB="0"/>
                </a:tc>
                <a:extLst>
                  <a:ext uri="{0D108BD9-81ED-4DB2-BD59-A6C34878D82A}">
                    <a16:rowId xmlns:a16="http://schemas.microsoft.com/office/drawing/2014/main" val="3438314575"/>
                  </a:ext>
                </a:extLst>
              </a:tr>
              <a:tr h="30171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sng" strike="noStrike">
                          <a:effectLst/>
                          <a:hlinkClick r:id="rId11"/>
                        </a:rPr>
                        <a:t>MSAL Python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9" marR="2459" marT="2459" marB="0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Windows, macOS, Linux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9" marR="2459" marT="2459" marB="0"/>
                </a:tc>
                <a:extLst>
                  <a:ext uri="{0D108BD9-81ED-4DB2-BD59-A6C34878D82A}">
                    <a16:rowId xmlns:a16="http://schemas.microsoft.com/office/drawing/2014/main" val="253723956"/>
                  </a:ext>
                </a:extLst>
              </a:tr>
              <a:tr h="345395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sng" strike="noStrike">
                          <a:effectLst/>
                          <a:hlinkClick r:id="rId12"/>
                        </a:rPr>
                        <a:t>MSAL React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9" marR="2459" marT="2459" marB="0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Single-page apps with React and React-based libraries (Next.js, Gatsby.js)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59" marR="2459" marT="2459" marB="0"/>
                </a:tc>
                <a:extLst>
                  <a:ext uri="{0D108BD9-81ED-4DB2-BD59-A6C34878D82A}">
                    <a16:rowId xmlns:a16="http://schemas.microsoft.com/office/drawing/2014/main" val="91519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39815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CDF0A0D3-7D3A-4042-AFA5-1C766E1A8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4885"/>
          </a:xfrm>
        </p:spPr>
        <p:txBody>
          <a:bodyPr>
            <a:normAutofit/>
          </a:bodyPr>
          <a:lstStyle/>
          <a:p>
            <a:r>
              <a:rPr lang="en-US"/>
              <a:t>Fast and simple integration</a:t>
            </a:r>
            <a:br>
              <a:rPr lang="en-US"/>
            </a:br>
            <a:r>
              <a:rPr lang="en-US" sz="2800">
                <a:solidFill>
                  <a:schemeClr val="accent1"/>
                </a:solidFill>
              </a:rPr>
              <a:t>Authentication libraries</a:t>
            </a:r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C9C419B-A002-413B-BA53-2E67E4E660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780381"/>
            <a:ext cx="11364646" cy="4493538"/>
          </a:xfrm>
        </p:spPr>
        <p:txBody>
          <a:bodyPr/>
          <a:lstStyle/>
          <a:p>
            <a:r>
              <a:rPr lang="en-US" dirty="0"/>
              <a:t>Secure access to users and data made simple</a:t>
            </a:r>
          </a:p>
          <a:p>
            <a:pPr lvl="1"/>
            <a:r>
              <a:rPr lang="en-US" dirty="0"/>
              <a:t>Microsoft’s (Microsoft Graph, other APIs)</a:t>
            </a:r>
          </a:p>
          <a:p>
            <a:pPr lvl="1"/>
            <a:r>
              <a:rPr lang="en-US" dirty="0"/>
              <a:t>Your own APIs</a:t>
            </a:r>
          </a:p>
          <a:p>
            <a:r>
              <a:rPr lang="en-US" dirty="0"/>
              <a:t>MSAL - best in class auth libs</a:t>
            </a:r>
          </a:p>
          <a:p>
            <a:pPr lvl="1"/>
            <a:r>
              <a:rPr lang="en-US" dirty="0"/>
              <a:t>Reach any audience</a:t>
            </a:r>
          </a:p>
          <a:p>
            <a:pPr lvl="1"/>
            <a:r>
              <a:rPr lang="en-US" dirty="0"/>
              <a:t>Follows Microsoft Security Development Lifecycle</a:t>
            </a:r>
          </a:p>
          <a:p>
            <a:r>
              <a:rPr lang="en-US" dirty="0"/>
              <a:t>Goes beyond being a protocol library</a:t>
            </a:r>
          </a:p>
          <a:p>
            <a:pPr lvl="1"/>
            <a:r>
              <a:rPr lang="en-US" dirty="0"/>
              <a:t>Handles the protocol details without requiring code by developer. For example, the mechanics of token refresh</a:t>
            </a:r>
          </a:p>
          <a:p>
            <a:pPr lvl="1"/>
            <a:r>
              <a:rPr lang="en-US" dirty="0"/>
              <a:t>Microsoft Continuous Access Evaluation and Proactive token refresh (details later)</a:t>
            </a:r>
          </a:p>
          <a:p>
            <a:pPr lvl="1"/>
            <a:r>
              <a:rPr lang="en-US" dirty="0"/>
              <a:t>Enables app to use Auth Brokers (details later)</a:t>
            </a:r>
          </a:p>
        </p:txBody>
      </p:sp>
    </p:spTree>
    <p:extLst>
      <p:ext uri="{BB962C8B-B14F-4D97-AF65-F5344CB8AC3E}">
        <p14:creationId xmlns:p14="http://schemas.microsoft.com/office/powerpoint/2010/main" val="33329001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C58396-B5E9-82E9-640B-7D06016A4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537210"/>
            <a:ext cx="7571497" cy="997196"/>
          </a:xfrm>
        </p:spPr>
        <p:txBody>
          <a:bodyPr/>
          <a:lstStyle/>
          <a:p>
            <a:r>
              <a:rPr lang="en-US" dirty="0"/>
              <a:t>Adding Authentication to an App</a:t>
            </a:r>
          </a:p>
        </p:txBody>
      </p:sp>
    </p:spTree>
    <p:extLst>
      <p:ext uri="{BB962C8B-B14F-4D97-AF65-F5344CB8AC3E}">
        <p14:creationId xmlns:p14="http://schemas.microsoft.com/office/powerpoint/2010/main" val="231615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rowser_4" title="Icon of a website or an app window">
            <a:extLst>
              <a:ext uri="{FF2B5EF4-FFF2-40B4-BE49-F238E27FC236}">
                <a16:creationId xmlns:a16="http://schemas.microsoft.com/office/drawing/2014/main" id="{4BCFC58B-570E-4E10-9E6E-50DC33A9052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1742445"/>
            <a:ext cx="4739944" cy="3507873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27040E-5AFD-4CC6-A753-812697D3A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start with an 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23F2E-F00E-4406-AF64-9CFE0E87D05A}"/>
              </a:ext>
            </a:extLst>
          </p:cNvPr>
          <p:cNvSpPr txBox="1"/>
          <p:nvPr/>
        </p:nvSpPr>
        <p:spPr>
          <a:xfrm>
            <a:off x="5943600" y="1120676"/>
            <a:ext cx="5448925" cy="430887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Decisions: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Trust Microsoft identity platform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How will customers trust your app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Work for the user or as the app itself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What resources are required and when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When to ask for permission to a resource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8304120B-E2FD-4A9F-9DC9-D550CEB7A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1636" y="1355436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DCC224-5644-4E18-AD13-9298AF3C65D3}"/>
              </a:ext>
            </a:extLst>
          </p:cNvPr>
          <p:cNvSpPr txBox="1"/>
          <p:nvPr/>
        </p:nvSpPr>
        <p:spPr>
          <a:xfrm>
            <a:off x="286871" y="6427694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fld id="{75E8E2A3-35EC-44CC-90A7-AF9A02EE3F5C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13</a:t>
            </a:fld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083574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B701-0262-4F08-89A8-833AB305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67" y="457200"/>
            <a:ext cx="11864714" cy="553998"/>
          </a:xfrm>
        </p:spPr>
        <p:txBody>
          <a:bodyPr>
            <a:normAutofit/>
          </a:bodyPr>
          <a:lstStyle/>
          <a:p>
            <a:r>
              <a:rPr lang="en-US"/>
              <a:t>App Registration: App Trusts </a:t>
            </a: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identity platform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65D8D-8011-43A5-87AB-9FEF7A990C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942344"/>
          </a:xfrm>
        </p:spPr>
        <p:txBody>
          <a:bodyPr/>
          <a:lstStyle/>
          <a:p>
            <a:r>
              <a:rPr lang="en-US"/>
              <a:t>What Azure AD considers “the app”</a:t>
            </a:r>
          </a:p>
          <a:p>
            <a:r>
              <a:rPr lang="en-US"/>
              <a:t>Information about the app:</a:t>
            </a:r>
          </a:p>
          <a:p>
            <a:pPr lvl="1"/>
            <a:r>
              <a:rPr lang="en-US"/>
              <a:t>Name, logo, and publisher</a:t>
            </a:r>
          </a:p>
          <a:p>
            <a:pPr lvl="1"/>
            <a:r>
              <a:rPr lang="en-US"/>
              <a:t>Reply URLs, Secrets, …</a:t>
            </a:r>
          </a:p>
          <a:p>
            <a:pPr lvl="1"/>
            <a:endParaRPr lang="en-US"/>
          </a:p>
          <a:p>
            <a:pPr lvl="0"/>
            <a:r>
              <a:rPr lang="en-US"/>
              <a:t>One App Registration per App</a:t>
            </a:r>
          </a:p>
          <a:p>
            <a:pPr lvl="1"/>
            <a:r>
              <a:rPr lang="en-US"/>
              <a:t>“Application Object”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C5ACF4-08F5-49A6-99C8-A01FC72B6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586" y="1998111"/>
            <a:ext cx="6793414" cy="352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4298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B701-0262-4F08-89A8-833AB305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67" y="457200"/>
            <a:ext cx="11864714" cy="553998"/>
          </a:xfrm>
        </p:spPr>
        <p:txBody>
          <a:bodyPr>
            <a:normAutofit/>
          </a:bodyPr>
          <a:lstStyle/>
          <a:p>
            <a:r>
              <a:rPr lang="en-US"/>
              <a:t>App Registration: Who can register an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65D8D-8011-43A5-87AB-9FEF7A990C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268907"/>
            <a:ext cx="11018520" cy="800219"/>
          </a:xfrm>
        </p:spPr>
        <p:txBody>
          <a:bodyPr/>
          <a:lstStyle/>
          <a:p>
            <a:r>
              <a:rPr lang="en-US"/>
              <a:t>Admins decide who can register apps in their tenant</a:t>
            </a:r>
          </a:p>
          <a:p>
            <a:pPr lvl="1"/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0E1426-B155-463F-8C2F-1EF81A15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162" y="1921020"/>
            <a:ext cx="6991676" cy="480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9671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B701-0262-4F08-89A8-833AB3050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App Registration: Support account types?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2AA0BF-608D-464C-8832-5EE3CAAE3E86}"/>
              </a:ext>
            </a:extLst>
          </p:cNvPr>
          <p:cNvGrpSpPr/>
          <p:nvPr/>
        </p:nvGrpSpPr>
        <p:grpSpPr>
          <a:xfrm>
            <a:off x="1648926" y="2242399"/>
            <a:ext cx="8894147" cy="4516642"/>
            <a:chOff x="1648925" y="1580548"/>
            <a:chExt cx="8894147" cy="45166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AB037E-F916-424F-8270-F0D457808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8925" y="1580548"/>
              <a:ext cx="8894147" cy="451664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6A0C11-5174-4D91-A25B-D10E39E9B9D9}"/>
                </a:ext>
              </a:extLst>
            </p:cNvPr>
            <p:cNvSpPr/>
            <p:nvPr/>
          </p:nvSpPr>
          <p:spPr bwMode="auto">
            <a:xfrm>
              <a:off x="1672046" y="3701143"/>
              <a:ext cx="8691154" cy="22293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F1B306C-E60D-4FEF-8F57-32FFBC394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410789"/>
            <a:ext cx="11018520" cy="658337"/>
          </a:xfrm>
        </p:spPr>
        <p:txBody>
          <a:bodyPr/>
          <a:lstStyle/>
          <a:p>
            <a:r>
              <a:rPr lang="en-US"/>
              <a:t>Second required question when registering an app.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6334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521D6A-9981-49D2-AA38-2D032AB7383C}"/>
              </a:ext>
            </a:extLst>
          </p:cNvPr>
          <p:cNvSpPr/>
          <p:nvPr/>
        </p:nvSpPr>
        <p:spPr bwMode="auto">
          <a:xfrm>
            <a:off x="3775275" y="2345249"/>
            <a:ext cx="2551034" cy="3662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 Registration</a:t>
            </a:r>
          </a:p>
        </p:txBody>
      </p:sp>
      <p:grpSp>
        <p:nvGrpSpPr>
          <p:cNvPr id="26" name="Group 207">
            <a:extLst>
              <a:ext uri="{FF2B5EF4-FFF2-40B4-BE49-F238E27FC236}">
                <a16:creationId xmlns:a16="http://schemas.microsoft.com/office/drawing/2014/main" id="{3DFB7B86-BD07-4A5F-931B-3E05031ECD2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5678" y="1428750"/>
            <a:ext cx="2370257" cy="5135563"/>
            <a:chOff x="3860" y="2040"/>
            <a:chExt cx="150" cy="325"/>
          </a:xfrm>
          <a:noFill/>
        </p:grpSpPr>
        <p:sp>
          <p:nvSpPr>
            <p:cNvPr id="27" name="Rectangle 208">
              <a:extLst>
                <a:ext uri="{FF2B5EF4-FFF2-40B4-BE49-F238E27FC236}">
                  <a16:creationId xmlns:a16="http://schemas.microsoft.com/office/drawing/2014/main" id="{31CB0E78-E170-443E-A686-D50E0CACE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" y="2071"/>
              <a:ext cx="150" cy="294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211">
              <a:extLst>
                <a:ext uri="{FF2B5EF4-FFF2-40B4-BE49-F238E27FC236}">
                  <a16:creationId xmlns:a16="http://schemas.microsoft.com/office/drawing/2014/main" id="{3FE56F62-3463-40B3-9142-358AF1C4C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" y="2312"/>
              <a:ext cx="36" cy="53"/>
            </a:xfrm>
            <a:custGeom>
              <a:avLst/>
              <a:gdLst>
                <a:gd name="T0" fmla="*/ 19 w 19"/>
                <a:gd name="T1" fmla="*/ 28 h 28"/>
                <a:gd name="T2" fmla="*/ 19 w 19"/>
                <a:gd name="T3" fmla="*/ 10 h 28"/>
                <a:gd name="T4" fmla="*/ 9 w 19"/>
                <a:gd name="T5" fmla="*/ 0 h 28"/>
                <a:gd name="T6" fmla="*/ 0 w 19"/>
                <a:gd name="T7" fmla="*/ 10 h 28"/>
                <a:gd name="T8" fmla="*/ 0 w 19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8">
                  <a:moveTo>
                    <a:pt x="19" y="28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DC627BFB-4FF7-4411-9801-7C8F4042E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040"/>
              <a:ext cx="42" cy="31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39702320-244C-4A33-8880-BB44F222B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09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Rectangle 214">
              <a:extLst>
                <a:ext uri="{FF2B5EF4-FFF2-40B4-BE49-F238E27FC236}">
                  <a16:creationId xmlns:a16="http://schemas.microsoft.com/office/drawing/2014/main" id="{88C3510E-4AAD-4944-B7D2-11D90CE25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13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Rectangle 215">
              <a:extLst>
                <a:ext uri="{FF2B5EF4-FFF2-40B4-BE49-F238E27FC236}">
                  <a16:creationId xmlns:a16="http://schemas.microsoft.com/office/drawing/2014/main" id="{81104053-27FE-4102-B6A2-681936CD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176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Rectangle 216">
              <a:extLst>
                <a:ext uri="{FF2B5EF4-FFF2-40B4-BE49-F238E27FC236}">
                  <a16:creationId xmlns:a16="http://schemas.microsoft.com/office/drawing/2014/main" id="{5DE653E5-67B2-439F-B73B-7173126FF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216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217">
              <a:extLst>
                <a:ext uri="{FF2B5EF4-FFF2-40B4-BE49-F238E27FC236}">
                  <a16:creationId xmlns:a16="http://schemas.microsoft.com/office/drawing/2014/main" id="{BD0B9257-4F49-4F5C-A42C-EAA690E61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254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Rectangle 218">
              <a:extLst>
                <a:ext uri="{FF2B5EF4-FFF2-40B4-BE49-F238E27FC236}">
                  <a16:creationId xmlns:a16="http://schemas.microsoft.com/office/drawing/2014/main" id="{52307AC8-B24C-4B70-BAF8-0A2B318BC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09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Rectangle 219">
              <a:extLst>
                <a:ext uri="{FF2B5EF4-FFF2-40B4-BE49-F238E27FC236}">
                  <a16:creationId xmlns:a16="http://schemas.microsoft.com/office/drawing/2014/main" id="{6A9F2845-7972-4CE1-B9BF-5798AF51F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13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220">
              <a:extLst>
                <a:ext uri="{FF2B5EF4-FFF2-40B4-BE49-F238E27FC236}">
                  <a16:creationId xmlns:a16="http://schemas.microsoft.com/office/drawing/2014/main" id="{611BA7D8-1A81-4998-BB90-60BB3EF9B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176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Rectangle 221">
              <a:extLst>
                <a:ext uri="{FF2B5EF4-FFF2-40B4-BE49-F238E27FC236}">
                  <a16:creationId xmlns:a16="http://schemas.microsoft.com/office/drawing/2014/main" id="{694099BE-1711-4C8F-9E3F-DC3C47E83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216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Rectangle 222">
              <a:extLst>
                <a:ext uri="{FF2B5EF4-FFF2-40B4-BE49-F238E27FC236}">
                  <a16:creationId xmlns:a16="http://schemas.microsoft.com/office/drawing/2014/main" id="{38AC7296-942F-440A-B2E1-DC51B1A22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254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Rectangle 223">
              <a:extLst>
                <a:ext uri="{FF2B5EF4-FFF2-40B4-BE49-F238E27FC236}">
                  <a16:creationId xmlns:a16="http://schemas.microsoft.com/office/drawing/2014/main" id="{F1FF5898-725C-46D8-AEB6-4F409506C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09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Rectangle 224">
              <a:extLst>
                <a:ext uri="{FF2B5EF4-FFF2-40B4-BE49-F238E27FC236}">
                  <a16:creationId xmlns:a16="http://schemas.microsoft.com/office/drawing/2014/main" id="{50253DB0-66AA-40AB-B43F-165DD4BE8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13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Rectangle 225">
              <a:extLst>
                <a:ext uri="{FF2B5EF4-FFF2-40B4-BE49-F238E27FC236}">
                  <a16:creationId xmlns:a16="http://schemas.microsoft.com/office/drawing/2014/main" id="{B1D351AA-220E-4638-A377-2AB72E44E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176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Rectangle 226">
              <a:extLst>
                <a:ext uri="{FF2B5EF4-FFF2-40B4-BE49-F238E27FC236}">
                  <a16:creationId xmlns:a16="http://schemas.microsoft.com/office/drawing/2014/main" id="{90A0578D-C727-4006-B937-C92CB4210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216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Rectangle 227">
              <a:extLst>
                <a:ext uri="{FF2B5EF4-FFF2-40B4-BE49-F238E27FC236}">
                  <a16:creationId xmlns:a16="http://schemas.microsoft.com/office/drawing/2014/main" id="{D09F15DC-0F5E-497E-A218-78E4F0E78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254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484D8F-F2C2-4E99-8262-1B5126EF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“Accounts in this organizational directory only”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A137737-C68D-42A4-893F-E39DD673E196}"/>
              </a:ext>
            </a:extLst>
          </p:cNvPr>
          <p:cNvSpPr/>
          <p:nvPr/>
        </p:nvSpPr>
        <p:spPr>
          <a:xfrm>
            <a:off x="2171798" y="1587252"/>
            <a:ext cx="1264137" cy="6595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1">
            <a:noAutofit/>
          </a:bodyPr>
          <a:lstStyle/>
          <a:p>
            <a:pPr marL="0" marR="0" lvl="0" indent="0" algn="l" defTabSz="878441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29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Adatum</a:t>
            </a:r>
            <a:endParaRPr kumimoji="0" lang="en-US" sz="2000" b="0" i="0" u="none" strike="noStrike" kern="1200" cap="none" spc="-29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689DE82-425F-4C43-B0A8-CA5EC6C55A1B}"/>
              </a:ext>
            </a:extLst>
          </p:cNvPr>
          <p:cNvCxnSpPr>
            <a:cxnSpLocks/>
            <a:stCxn id="86" idx="3"/>
            <a:endCxn id="4" idx="0"/>
          </p:cNvCxnSpPr>
          <p:nvPr/>
        </p:nvCxnSpPr>
        <p:spPr>
          <a:xfrm>
            <a:off x="3435935" y="1917021"/>
            <a:ext cx="1614857" cy="428228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4F6FA-69C7-CFF5-4590-164181A9A7EE}"/>
              </a:ext>
            </a:extLst>
          </p:cNvPr>
          <p:cNvSpPr txBox="1">
            <a:spLocks/>
          </p:cNvSpPr>
          <p:nvPr/>
        </p:nvSpPr>
        <p:spPr>
          <a:xfrm>
            <a:off x="5480720" y="3577786"/>
            <a:ext cx="6236095" cy="179502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Only allows users from the tenant where the app is registered</a:t>
            </a:r>
          </a:p>
          <a:p>
            <a:r>
              <a:rPr lang="en-US" dirty="0"/>
              <a:t>Known as a Single-tenant app</a:t>
            </a:r>
          </a:p>
        </p:txBody>
      </p:sp>
    </p:spTree>
    <p:extLst>
      <p:ext uri="{BB962C8B-B14F-4D97-AF65-F5344CB8AC3E}">
        <p14:creationId xmlns:p14="http://schemas.microsoft.com/office/powerpoint/2010/main" val="2358002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6577D-2A8C-4DCF-9CF3-F5FC29C6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Registering the app is not enough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D3207-606F-49A7-B16E-E8BB365B61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166678"/>
            <a:ext cx="11018520" cy="4050340"/>
          </a:xfrm>
        </p:spPr>
        <p:txBody>
          <a:bodyPr/>
          <a:lstStyle/>
          <a:p>
            <a:r>
              <a:rPr lang="en-US" dirty="0"/>
              <a:t>Need:</a:t>
            </a:r>
          </a:p>
          <a:p>
            <a:r>
              <a:rPr lang="en-US" dirty="0"/>
              <a:t>	User and group application and role assignments</a:t>
            </a:r>
          </a:p>
          <a:p>
            <a:r>
              <a:rPr lang="en-US" dirty="0"/>
              <a:t>	Permissions granted to the application</a:t>
            </a:r>
          </a:p>
          <a:p>
            <a:r>
              <a:rPr lang="en-US" dirty="0"/>
              <a:t>	Policies including conditional access policy</a:t>
            </a:r>
          </a:p>
          <a:p>
            <a:r>
              <a:rPr lang="en-US" dirty="0"/>
              <a:t>	Alternate local settings for an application</a:t>
            </a:r>
          </a:p>
          <a:p>
            <a:endParaRPr lang="en-US" dirty="0"/>
          </a:p>
          <a:p>
            <a:r>
              <a:rPr lang="en-US" dirty="0"/>
              <a:t>Visible in </a:t>
            </a:r>
            <a:r>
              <a:rPr lang="en-US" i="1" dirty="0"/>
              <a:t>Enterprise Applications</a:t>
            </a:r>
          </a:p>
          <a:p>
            <a:r>
              <a:rPr lang="en-US" i="1" dirty="0"/>
              <a:t>	Service Principal</a:t>
            </a:r>
          </a:p>
        </p:txBody>
      </p:sp>
    </p:spTree>
    <p:extLst>
      <p:ext uri="{BB962C8B-B14F-4D97-AF65-F5344CB8AC3E}">
        <p14:creationId xmlns:p14="http://schemas.microsoft.com/office/powerpoint/2010/main" val="130129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6398E9A-BF5B-78AC-CCCF-E80F10E6BCC5}"/>
              </a:ext>
            </a:extLst>
          </p:cNvPr>
          <p:cNvSpPr/>
          <p:nvPr/>
        </p:nvSpPr>
        <p:spPr bwMode="auto">
          <a:xfrm>
            <a:off x="3775275" y="2706652"/>
            <a:ext cx="2551034" cy="175603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Adatum</a:t>
            </a: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Enterprise App (Consent)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521D6A-9981-49D2-AA38-2D032AB7383C}"/>
              </a:ext>
            </a:extLst>
          </p:cNvPr>
          <p:cNvSpPr/>
          <p:nvPr/>
        </p:nvSpPr>
        <p:spPr bwMode="auto">
          <a:xfrm>
            <a:off x="3775275" y="2345249"/>
            <a:ext cx="2551034" cy="3662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App Registration</a:t>
            </a:r>
          </a:p>
        </p:txBody>
      </p:sp>
      <p:grpSp>
        <p:nvGrpSpPr>
          <p:cNvPr id="26" name="Group 207">
            <a:extLst>
              <a:ext uri="{FF2B5EF4-FFF2-40B4-BE49-F238E27FC236}">
                <a16:creationId xmlns:a16="http://schemas.microsoft.com/office/drawing/2014/main" id="{3DFB7B86-BD07-4A5F-931B-3E05031ECD2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5678" y="1428750"/>
            <a:ext cx="2370257" cy="5135563"/>
            <a:chOff x="3860" y="2040"/>
            <a:chExt cx="150" cy="325"/>
          </a:xfrm>
          <a:noFill/>
        </p:grpSpPr>
        <p:sp>
          <p:nvSpPr>
            <p:cNvPr id="27" name="Rectangle 208">
              <a:extLst>
                <a:ext uri="{FF2B5EF4-FFF2-40B4-BE49-F238E27FC236}">
                  <a16:creationId xmlns:a16="http://schemas.microsoft.com/office/drawing/2014/main" id="{31CB0E78-E170-443E-A686-D50E0CACE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" y="2071"/>
              <a:ext cx="150" cy="294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211">
              <a:extLst>
                <a:ext uri="{FF2B5EF4-FFF2-40B4-BE49-F238E27FC236}">
                  <a16:creationId xmlns:a16="http://schemas.microsoft.com/office/drawing/2014/main" id="{3FE56F62-3463-40B3-9142-358AF1C4C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" y="2312"/>
              <a:ext cx="36" cy="53"/>
            </a:xfrm>
            <a:custGeom>
              <a:avLst/>
              <a:gdLst>
                <a:gd name="T0" fmla="*/ 19 w 19"/>
                <a:gd name="T1" fmla="*/ 28 h 28"/>
                <a:gd name="T2" fmla="*/ 19 w 19"/>
                <a:gd name="T3" fmla="*/ 10 h 28"/>
                <a:gd name="T4" fmla="*/ 9 w 19"/>
                <a:gd name="T5" fmla="*/ 0 h 28"/>
                <a:gd name="T6" fmla="*/ 0 w 19"/>
                <a:gd name="T7" fmla="*/ 10 h 28"/>
                <a:gd name="T8" fmla="*/ 0 w 19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8">
                  <a:moveTo>
                    <a:pt x="19" y="28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DC627BFB-4FF7-4411-9801-7C8F4042E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040"/>
              <a:ext cx="42" cy="31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39702320-244C-4A33-8880-BB44F222B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09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Rectangle 214">
              <a:extLst>
                <a:ext uri="{FF2B5EF4-FFF2-40B4-BE49-F238E27FC236}">
                  <a16:creationId xmlns:a16="http://schemas.microsoft.com/office/drawing/2014/main" id="{88C3510E-4AAD-4944-B7D2-11D90CE25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13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Rectangle 215">
              <a:extLst>
                <a:ext uri="{FF2B5EF4-FFF2-40B4-BE49-F238E27FC236}">
                  <a16:creationId xmlns:a16="http://schemas.microsoft.com/office/drawing/2014/main" id="{81104053-27FE-4102-B6A2-681936CD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176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Rectangle 216">
              <a:extLst>
                <a:ext uri="{FF2B5EF4-FFF2-40B4-BE49-F238E27FC236}">
                  <a16:creationId xmlns:a16="http://schemas.microsoft.com/office/drawing/2014/main" id="{5DE653E5-67B2-439F-B73B-7173126FF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216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Rectangle 217">
              <a:extLst>
                <a:ext uri="{FF2B5EF4-FFF2-40B4-BE49-F238E27FC236}">
                  <a16:creationId xmlns:a16="http://schemas.microsoft.com/office/drawing/2014/main" id="{BD0B9257-4F49-4F5C-A42C-EAA690E61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254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Rectangle 218">
              <a:extLst>
                <a:ext uri="{FF2B5EF4-FFF2-40B4-BE49-F238E27FC236}">
                  <a16:creationId xmlns:a16="http://schemas.microsoft.com/office/drawing/2014/main" id="{52307AC8-B24C-4B70-BAF8-0A2B318BC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09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Rectangle 219">
              <a:extLst>
                <a:ext uri="{FF2B5EF4-FFF2-40B4-BE49-F238E27FC236}">
                  <a16:creationId xmlns:a16="http://schemas.microsoft.com/office/drawing/2014/main" id="{6A9F2845-7972-4CE1-B9BF-5798AF51F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13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Rectangle 220">
              <a:extLst>
                <a:ext uri="{FF2B5EF4-FFF2-40B4-BE49-F238E27FC236}">
                  <a16:creationId xmlns:a16="http://schemas.microsoft.com/office/drawing/2014/main" id="{611BA7D8-1A81-4998-BB90-60BB3EF9B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176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Rectangle 221">
              <a:extLst>
                <a:ext uri="{FF2B5EF4-FFF2-40B4-BE49-F238E27FC236}">
                  <a16:creationId xmlns:a16="http://schemas.microsoft.com/office/drawing/2014/main" id="{694099BE-1711-4C8F-9E3F-DC3C47E83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216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Rectangle 222">
              <a:extLst>
                <a:ext uri="{FF2B5EF4-FFF2-40B4-BE49-F238E27FC236}">
                  <a16:creationId xmlns:a16="http://schemas.microsoft.com/office/drawing/2014/main" id="{38AC7296-942F-440A-B2E1-DC51B1A22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254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Rectangle 223">
              <a:extLst>
                <a:ext uri="{FF2B5EF4-FFF2-40B4-BE49-F238E27FC236}">
                  <a16:creationId xmlns:a16="http://schemas.microsoft.com/office/drawing/2014/main" id="{F1FF5898-725C-46D8-AEB6-4F409506C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09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Rectangle 224">
              <a:extLst>
                <a:ext uri="{FF2B5EF4-FFF2-40B4-BE49-F238E27FC236}">
                  <a16:creationId xmlns:a16="http://schemas.microsoft.com/office/drawing/2014/main" id="{50253DB0-66AA-40AB-B43F-165DD4BE8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13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Rectangle 225">
              <a:extLst>
                <a:ext uri="{FF2B5EF4-FFF2-40B4-BE49-F238E27FC236}">
                  <a16:creationId xmlns:a16="http://schemas.microsoft.com/office/drawing/2014/main" id="{B1D351AA-220E-4638-A377-2AB72E44E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176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Rectangle 226">
              <a:extLst>
                <a:ext uri="{FF2B5EF4-FFF2-40B4-BE49-F238E27FC236}">
                  <a16:creationId xmlns:a16="http://schemas.microsoft.com/office/drawing/2014/main" id="{90A0578D-C727-4006-B937-C92CB4210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216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Rectangle 227">
              <a:extLst>
                <a:ext uri="{FF2B5EF4-FFF2-40B4-BE49-F238E27FC236}">
                  <a16:creationId xmlns:a16="http://schemas.microsoft.com/office/drawing/2014/main" id="{D09F15DC-0F5E-497E-A218-78E4F0E78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254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0" name="Group 207">
            <a:extLst>
              <a:ext uri="{FF2B5EF4-FFF2-40B4-BE49-F238E27FC236}">
                <a16:creationId xmlns:a16="http://schemas.microsoft.com/office/drawing/2014/main" id="{359F53F2-704B-4511-ADF1-23C027ACD66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90962" y="1428750"/>
            <a:ext cx="2370257" cy="5135563"/>
            <a:chOff x="3860" y="2040"/>
            <a:chExt cx="150" cy="325"/>
          </a:xfrm>
          <a:noFill/>
        </p:grpSpPr>
        <p:sp>
          <p:nvSpPr>
            <p:cNvPr id="61" name="Rectangle 208">
              <a:extLst>
                <a:ext uri="{FF2B5EF4-FFF2-40B4-BE49-F238E27FC236}">
                  <a16:creationId xmlns:a16="http://schemas.microsoft.com/office/drawing/2014/main" id="{F5F96FC2-E182-4EB6-ADA4-C652B78AA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" y="2071"/>
              <a:ext cx="150" cy="294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211">
              <a:extLst>
                <a:ext uri="{FF2B5EF4-FFF2-40B4-BE49-F238E27FC236}">
                  <a16:creationId xmlns:a16="http://schemas.microsoft.com/office/drawing/2014/main" id="{1F3236B5-7F0B-4331-8E0D-2252BF9F7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" y="2312"/>
              <a:ext cx="36" cy="53"/>
            </a:xfrm>
            <a:custGeom>
              <a:avLst/>
              <a:gdLst>
                <a:gd name="T0" fmla="*/ 19 w 19"/>
                <a:gd name="T1" fmla="*/ 28 h 28"/>
                <a:gd name="T2" fmla="*/ 19 w 19"/>
                <a:gd name="T3" fmla="*/ 10 h 28"/>
                <a:gd name="T4" fmla="*/ 9 w 19"/>
                <a:gd name="T5" fmla="*/ 0 h 28"/>
                <a:gd name="T6" fmla="*/ 0 w 19"/>
                <a:gd name="T7" fmla="*/ 10 h 28"/>
                <a:gd name="T8" fmla="*/ 0 w 19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8">
                  <a:moveTo>
                    <a:pt x="19" y="28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Rectangle 212">
              <a:extLst>
                <a:ext uri="{FF2B5EF4-FFF2-40B4-BE49-F238E27FC236}">
                  <a16:creationId xmlns:a16="http://schemas.microsoft.com/office/drawing/2014/main" id="{BDB9342D-A06E-4446-947B-7EB80FC15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040"/>
              <a:ext cx="42" cy="31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Rectangle 213">
              <a:extLst>
                <a:ext uri="{FF2B5EF4-FFF2-40B4-BE49-F238E27FC236}">
                  <a16:creationId xmlns:a16="http://schemas.microsoft.com/office/drawing/2014/main" id="{36803883-8470-41AC-8591-09BDBF712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09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Rectangle 214">
              <a:extLst>
                <a:ext uri="{FF2B5EF4-FFF2-40B4-BE49-F238E27FC236}">
                  <a16:creationId xmlns:a16="http://schemas.microsoft.com/office/drawing/2014/main" id="{AF0ABB88-C6E4-4AEC-957E-A2F799942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13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Rectangle 215">
              <a:extLst>
                <a:ext uri="{FF2B5EF4-FFF2-40B4-BE49-F238E27FC236}">
                  <a16:creationId xmlns:a16="http://schemas.microsoft.com/office/drawing/2014/main" id="{1256DAFB-858B-4147-99A6-D58325F84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176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Rectangle 216">
              <a:extLst>
                <a:ext uri="{FF2B5EF4-FFF2-40B4-BE49-F238E27FC236}">
                  <a16:creationId xmlns:a16="http://schemas.microsoft.com/office/drawing/2014/main" id="{6BAF6035-F87E-45D3-A4A0-CE7E4A44A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216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Rectangle 217">
              <a:extLst>
                <a:ext uri="{FF2B5EF4-FFF2-40B4-BE49-F238E27FC236}">
                  <a16:creationId xmlns:a16="http://schemas.microsoft.com/office/drawing/2014/main" id="{B43B0BFB-20EF-4E91-91EC-4167D83B4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254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Rectangle 218">
              <a:extLst>
                <a:ext uri="{FF2B5EF4-FFF2-40B4-BE49-F238E27FC236}">
                  <a16:creationId xmlns:a16="http://schemas.microsoft.com/office/drawing/2014/main" id="{7928DCD8-7635-478D-9D28-E06C11321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09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Rectangle 219">
              <a:extLst>
                <a:ext uri="{FF2B5EF4-FFF2-40B4-BE49-F238E27FC236}">
                  <a16:creationId xmlns:a16="http://schemas.microsoft.com/office/drawing/2014/main" id="{06D85507-BB7E-4C10-8C6B-483E29021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13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Rectangle 220">
              <a:extLst>
                <a:ext uri="{FF2B5EF4-FFF2-40B4-BE49-F238E27FC236}">
                  <a16:creationId xmlns:a16="http://schemas.microsoft.com/office/drawing/2014/main" id="{E856FC1F-4D7D-4E87-8BED-B68CA5FB5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176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Rectangle 221">
              <a:extLst>
                <a:ext uri="{FF2B5EF4-FFF2-40B4-BE49-F238E27FC236}">
                  <a16:creationId xmlns:a16="http://schemas.microsoft.com/office/drawing/2014/main" id="{DF54E572-E3C0-4EB1-A9D1-9A307FAB6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216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Rectangle 222">
              <a:extLst>
                <a:ext uri="{FF2B5EF4-FFF2-40B4-BE49-F238E27FC236}">
                  <a16:creationId xmlns:a16="http://schemas.microsoft.com/office/drawing/2014/main" id="{B7419A12-5138-4A3A-ABC9-84117ECD0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254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Rectangle 223">
              <a:extLst>
                <a:ext uri="{FF2B5EF4-FFF2-40B4-BE49-F238E27FC236}">
                  <a16:creationId xmlns:a16="http://schemas.microsoft.com/office/drawing/2014/main" id="{3F57830D-6CA3-4204-B4A7-F9FA2F5DE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09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Rectangle 224">
              <a:extLst>
                <a:ext uri="{FF2B5EF4-FFF2-40B4-BE49-F238E27FC236}">
                  <a16:creationId xmlns:a16="http://schemas.microsoft.com/office/drawing/2014/main" id="{6CD6BEAE-5238-4A28-8E8B-59D766D2F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13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Rectangle 225">
              <a:extLst>
                <a:ext uri="{FF2B5EF4-FFF2-40B4-BE49-F238E27FC236}">
                  <a16:creationId xmlns:a16="http://schemas.microsoft.com/office/drawing/2014/main" id="{5EF92A67-5896-4596-8892-1463F28E2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176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Rectangle 226">
              <a:extLst>
                <a:ext uri="{FF2B5EF4-FFF2-40B4-BE49-F238E27FC236}">
                  <a16:creationId xmlns:a16="http://schemas.microsoft.com/office/drawing/2014/main" id="{FAA39145-8FCB-4D57-BDBB-CD57ED57A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216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Rectangle 227">
              <a:extLst>
                <a:ext uri="{FF2B5EF4-FFF2-40B4-BE49-F238E27FC236}">
                  <a16:creationId xmlns:a16="http://schemas.microsoft.com/office/drawing/2014/main" id="{9D0D3EA0-DCCB-4A0D-A4CC-2785A61F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254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484D8F-F2C2-4E99-8262-1B5126EF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Tenant App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CD3F94-B837-4BA3-BB38-C9E40BB25DFF}"/>
              </a:ext>
            </a:extLst>
          </p:cNvPr>
          <p:cNvGrpSpPr/>
          <p:nvPr/>
        </p:nvGrpSpPr>
        <p:grpSpPr>
          <a:xfrm>
            <a:off x="1423275" y="2144631"/>
            <a:ext cx="1655064" cy="1655064"/>
            <a:chOff x="1675884" y="3199139"/>
            <a:chExt cx="986281" cy="986281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6FC44B-2EEA-4D9E-873A-CD15E9B50BB0}"/>
                </a:ext>
              </a:extLst>
            </p:cNvPr>
            <p:cNvSpPr/>
            <p:nvPr/>
          </p:nvSpPr>
          <p:spPr bwMode="auto">
            <a:xfrm>
              <a:off x="1675884" y="3199139"/>
              <a:ext cx="986281" cy="986281"/>
            </a:xfrm>
            <a:prstGeom prst="ellipse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1FEABE7-AE57-4716-B0AD-67FC83310CD2}"/>
                </a:ext>
              </a:extLst>
            </p:cNvPr>
            <p:cNvGrpSpPr/>
            <p:nvPr/>
          </p:nvGrpSpPr>
          <p:grpSpPr>
            <a:xfrm>
              <a:off x="1833837" y="3421671"/>
              <a:ext cx="670376" cy="541218"/>
              <a:chOff x="1124660" y="2438555"/>
              <a:chExt cx="1323363" cy="1068399"/>
            </a:xfrm>
            <a:grpFill/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22DF074B-C3D4-404D-8D59-F043084826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10118" y="2948250"/>
                <a:ext cx="837905" cy="558704"/>
              </a:xfrm>
              <a:custGeom>
                <a:avLst/>
                <a:gdLst>
                  <a:gd name="T0" fmla="*/ 3250 w 3750"/>
                  <a:gd name="T1" fmla="*/ 1750 h 2500"/>
                  <a:gd name="T2" fmla="*/ 500 w 3750"/>
                  <a:gd name="T3" fmla="*/ 1750 h 2500"/>
                  <a:gd name="T4" fmla="*/ 500 w 3750"/>
                  <a:gd name="T5" fmla="*/ 0 h 2500"/>
                  <a:gd name="T6" fmla="*/ 3250 w 3750"/>
                  <a:gd name="T7" fmla="*/ 0 h 2500"/>
                  <a:gd name="T8" fmla="*/ 3250 w 3750"/>
                  <a:gd name="T9" fmla="*/ 1750 h 2500"/>
                  <a:gd name="T10" fmla="*/ 0 w 3750"/>
                  <a:gd name="T11" fmla="*/ 2375 h 2500"/>
                  <a:gd name="T12" fmla="*/ 125 w 3750"/>
                  <a:gd name="T13" fmla="*/ 2500 h 2500"/>
                  <a:gd name="T14" fmla="*/ 3625 w 3750"/>
                  <a:gd name="T15" fmla="*/ 2500 h 2500"/>
                  <a:gd name="T16" fmla="*/ 3750 w 3750"/>
                  <a:gd name="T17" fmla="*/ 2375 h 2500"/>
                  <a:gd name="T18" fmla="*/ 3688 w 3750"/>
                  <a:gd name="T19" fmla="*/ 2187 h 2500"/>
                  <a:gd name="T20" fmla="*/ 3250 w 3750"/>
                  <a:gd name="T21" fmla="*/ 1750 h 2500"/>
                  <a:gd name="T22" fmla="*/ 500 w 3750"/>
                  <a:gd name="T23" fmla="*/ 1750 h 2500"/>
                  <a:gd name="T24" fmla="*/ 63 w 3750"/>
                  <a:gd name="T25" fmla="*/ 2187 h 2500"/>
                  <a:gd name="T26" fmla="*/ 0 w 3750"/>
                  <a:gd name="T27" fmla="*/ 2375 h 2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50" h="2500">
                    <a:moveTo>
                      <a:pt x="3250" y="1750"/>
                    </a:moveTo>
                    <a:cubicBezTo>
                      <a:pt x="500" y="1750"/>
                      <a:pt x="500" y="1750"/>
                      <a:pt x="500" y="1750"/>
                    </a:cubicBezTo>
                    <a:cubicBezTo>
                      <a:pt x="500" y="0"/>
                      <a:pt x="500" y="0"/>
                      <a:pt x="500" y="0"/>
                    </a:cubicBezTo>
                    <a:cubicBezTo>
                      <a:pt x="3250" y="0"/>
                      <a:pt x="3250" y="0"/>
                      <a:pt x="3250" y="0"/>
                    </a:cubicBezTo>
                    <a:lnTo>
                      <a:pt x="3250" y="1750"/>
                    </a:lnTo>
                    <a:close/>
                    <a:moveTo>
                      <a:pt x="0" y="2375"/>
                    </a:moveTo>
                    <a:cubicBezTo>
                      <a:pt x="0" y="2444"/>
                      <a:pt x="56" y="2500"/>
                      <a:pt x="125" y="2500"/>
                    </a:cubicBezTo>
                    <a:cubicBezTo>
                      <a:pt x="3625" y="2500"/>
                      <a:pt x="3625" y="2500"/>
                      <a:pt x="3625" y="2500"/>
                    </a:cubicBezTo>
                    <a:cubicBezTo>
                      <a:pt x="3694" y="2500"/>
                      <a:pt x="3750" y="2444"/>
                      <a:pt x="3750" y="2375"/>
                    </a:cubicBezTo>
                    <a:cubicBezTo>
                      <a:pt x="3750" y="2302"/>
                      <a:pt x="3726" y="2235"/>
                      <a:pt x="3688" y="2187"/>
                    </a:cubicBezTo>
                    <a:cubicBezTo>
                      <a:pt x="3250" y="1750"/>
                      <a:pt x="3250" y="1750"/>
                      <a:pt x="3250" y="1750"/>
                    </a:cubicBezTo>
                    <a:cubicBezTo>
                      <a:pt x="500" y="1750"/>
                      <a:pt x="500" y="1750"/>
                      <a:pt x="500" y="1750"/>
                    </a:cubicBezTo>
                    <a:cubicBezTo>
                      <a:pt x="63" y="2187"/>
                      <a:pt x="63" y="2187"/>
                      <a:pt x="63" y="2187"/>
                    </a:cubicBezTo>
                    <a:cubicBezTo>
                      <a:pt x="24" y="2235"/>
                      <a:pt x="0" y="2302"/>
                      <a:pt x="0" y="237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78727">
                  <a:defRPr/>
                </a:pPr>
                <a:endParaRPr lang="en-US" sz="173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6716EC8-AC6B-44A0-8BD9-6D66A55BA528}"/>
                  </a:ext>
                </a:extLst>
              </p:cNvPr>
              <p:cNvGrpSpPr/>
              <p:nvPr/>
            </p:nvGrpSpPr>
            <p:grpSpPr>
              <a:xfrm>
                <a:off x="1124660" y="2438555"/>
                <a:ext cx="593820" cy="706058"/>
                <a:chOff x="6447047" y="5804307"/>
                <a:chExt cx="414034" cy="492291"/>
              </a:xfrm>
              <a:grpFill/>
            </p:grpSpPr>
            <p:sp>
              <p:nvSpPr>
                <p:cNvPr id="29" name="Freeform 9">
                  <a:extLst>
                    <a:ext uri="{FF2B5EF4-FFF2-40B4-BE49-F238E27FC236}">
                      <a16:creationId xmlns:a16="http://schemas.microsoft.com/office/drawing/2014/main" id="{EE647BA4-83E5-4555-B44A-0C68B23B23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7047" y="6094541"/>
                  <a:ext cx="414034" cy="202057"/>
                </a:xfrm>
                <a:custGeom>
                  <a:avLst/>
                  <a:gdLst>
                    <a:gd name="T0" fmla="*/ 56 w 56"/>
                    <a:gd name="T1" fmla="*/ 28 h 28"/>
                    <a:gd name="T2" fmla="*/ 28 w 56"/>
                    <a:gd name="T3" fmla="*/ 0 h 28"/>
                    <a:gd name="T4" fmla="*/ 0 w 56"/>
                    <a:gd name="T5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6" h="28">
                      <a:moveTo>
                        <a:pt x="56" y="28"/>
                      </a:moveTo>
                      <a:cubicBezTo>
                        <a:pt x="56" y="13"/>
                        <a:pt x="44" y="0"/>
                        <a:pt x="28" y="0"/>
                      </a:cubicBezTo>
                      <a:cubicBezTo>
                        <a:pt x="12" y="0"/>
                        <a:pt x="0" y="13"/>
                        <a:pt x="0" y="28"/>
                      </a:cubicBezTo>
                    </a:path>
                  </a:pathLst>
                </a:custGeom>
                <a:grp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800" kern="0">
                    <a:solidFill>
                      <a:srgbClr val="353535"/>
                    </a:solidFill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40525C-D24D-4468-A2AF-27B3F985DF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07270" y="5804307"/>
                  <a:ext cx="293587" cy="290228"/>
                </a:xfrm>
                <a:prstGeom prst="ellipse">
                  <a:avLst/>
                </a:prstGeom>
                <a:grp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800" kern="0">
                    <a:solidFill>
                      <a:srgbClr val="353535"/>
                    </a:solidFill>
                  </a:endParaRPr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3148B4F-4B1E-48CC-97A2-14E71A967CE7}"/>
              </a:ext>
            </a:extLst>
          </p:cNvPr>
          <p:cNvSpPr txBox="1"/>
          <p:nvPr/>
        </p:nvSpPr>
        <p:spPr>
          <a:xfrm>
            <a:off x="1523370" y="3845533"/>
            <a:ext cx="145487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 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A137737-C68D-42A4-893F-E39DD673E196}"/>
              </a:ext>
            </a:extLst>
          </p:cNvPr>
          <p:cNvSpPr/>
          <p:nvPr/>
        </p:nvSpPr>
        <p:spPr>
          <a:xfrm>
            <a:off x="2171798" y="1587252"/>
            <a:ext cx="1264137" cy="6595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1">
            <a:noAutofit/>
          </a:bodyPr>
          <a:lstStyle/>
          <a:p>
            <a:pPr defTabSz="878441" fontAlgn="base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defRPr/>
            </a:pPr>
            <a:r>
              <a:rPr lang="en-US" sz="2000" spc="-29" dirty="0" err="1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Adatum</a:t>
            </a:r>
            <a:endParaRPr lang="en-US" sz="2000" spc="-29" dirty="0">
              <a:solidFill>
                <a:srgbClr val="50505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8EFF3EF-655E-436E-8D10-0436F000F0A4}"/>
              </a:ext>
            </a:extLst>
          </p:cNvPr>
          <p:cNvSpPr/>
          <p:nvPr/>
        </p:nvSpPr>
        <p:spPr>
          <a:xfrm>
            <a:off x="9697081" y="1587252"/>
            <a:ext cx="1264137" cy="6595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1">
            <a:noAutofit/>
          </a:bodyPr>
          <a:lstStyle/>
          <a:p>
            <a:pPr defTabSz="878441" fontAlgn="base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defRPr/>
            </a:pPr>
            <a:r>
              <a:rPr lang="en-US" sz="2000" spc="-29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Contoso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60A6548-0C44-4FFD-833A-5C40DBE3C0EA}"/>
              </a:ext>
            </a:extLst>
          </p:cNvPr>
          <p:cNvGrpSpPr/>
          <p:nvPr/>
        </p:nvGrpSpPr>
        <p:grpSpPr>
          <a:xfrm>
            <a:off x="4141343" y="3315205"/>
            <a:ext cx="1818898" cy="1060656"/>
            <a:chOff x="3441994" y="2445082"/>
            <a:chExt cx="1818898" cy="1060656"/>
          </a:xfrm>
        </p:grpSpPr>
        <p:sp>
          <p:nvSpPr>
            <p:cNvPr id="92" name="CRMArticles_EFF5" title="Icon of two documents stacked together with writing on them">
              <a:extLst>
                <a:ext uri="{FF2B5EF4-FFF2-40B4-BE49-F238E27FC236}">
                  <a16:creationId xmlns:a16="http://schemas.microsoft.com/office/drawing/2014/main" id="{704DAB10-2B1A-480F-89D9-94E5FADBBBE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11480" y="2445082"/>
              <a:ext cx="479926" cy="553998"/>
            </a:xfrm>
            <a:custGeom>
              <a:avLst/>
              <a:gdLst>
                <a:gd name="T0" fmla="*/ 551 w 3583"/>
                <a:gd name="T1" fmla="*/ 3585 h 4136"/>
                <a:gd name="T2" fmla="*/ 0 w 3583"/>
                <a:gd name="T3" fmla="*/ 3585 h 4136"/>
                <a:gd name="T4" fmla="*/ 0 w 3583"/>
                <a:gd name="T5" fmla="*/ 0 h 4136"/>
                <a:gd name="T6" fmla="*/ 3033 w 3583"/>
                <a:gd name="T7" fmla="*/ 0 h 4136"/>
                <a:gd name="T8" fmla="*/ 3033 w 3583"/>
                <a:gd name="T9" fmla="*/ 1103 h 4136"/>
                <a:gd name="T10" fmla="*/ 2480 w 3583"/>
                <a:gd name="T11" fmla="*/ 551 h 4136"/>
                <a:gd name="T12" fmla="*/ 2480 w 3583"/>
                <a:gd name="T13" fmla="*/ 1654 h 4136"/>
                <a:gd name="T14" fmla="*/ 3583 w 3583"/>
                <a:gd name="T15" fmla="*/ 1654 h 4136"/>
                <a:gd name="T16" fmla="*/ 3583 w 3583"/>
                <a:gd name="T17" fmla="*/ 1654 h 4136"/>
                <a:gd name="T18" fmla="*/ 2480 w 3583"/>
                <a:gd name="T19" fmla="*/ 551 h 4136"/>
                <a:gd name="T20" fmla="*/ 551 w 3583"/>
                <a:gd name="T21" fmla="*/ 551 h 4136"/>
                <a:gd name="T22" fmla="*/ 551 w 3583"/>
                <a:gd name="T23" fmla="*/ 4136 h 4136"/>
                <a:gd name="T24" fmla="*/ 3583 w 3583"/>
                <a:gd name="T25" fmla="*/ 4136 h 4136"/>
                <a:gd name="T26" fmla="*/ 3583 w 3583"/>
                <a:gd name="T27" fmla="*/ 1654 h 4136"/>
                <a:gd name="T28" fmla="*/ 965 w 3583"/>
                <a:gd name="T29" fmla="*/ 2757 h 4136"/>
                <a:gd name="T30" fmla="*/ 2894 w 3583"/>
                <a:gd name="T31" fmla="*/ 2757 h 4136"/>
                <a:gd name="T32" fmla="*/ 965 w 3583"/>
                <a:gd name="T33" fmla="*/ 2206 h 4136"/>
                <a:gd name="T34" fmla="*/ 2894 w 3583"/>
                <a:gd name="T35" fmla="*/ 2206 h 4136"/>
                <a:gd name="T36" fmla="*/ 965 w 3583"/>
                <a:gd name="T37" fmla="*/ 1654 h 4136"/>
                <a:gd name="T38" fmla="*/ 2068 w 3583"/>
                <a:gd name="T39" fmla="*/ 1654 h 4136"/>
                <a:gd name="T40" fmla="*/ 965 w 3583"/>
                <a:gd name="T41" fmla="*/ 1103 h 4136"/>
                <a:gd name="T42" fmla="*/ 2068 w 3583"/>
                <a:gd name="T43" fmla="*/ 1103 h 4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83" h="4136">
                  <a:moveTo>
                    <a:pt x="551" y="3585"/>
                  </a:moveTo>
                  <a:lnTo>
                    <a:pt x="0" y="3585"/>
                  </a:lnTo>
                  <a:lnTo>
                    <a:pt x="0" y="0"/>
                  </a:lnTo>
                  <a:lnTo>
                    <a:pt x="3033" y="0"/>
                  </a:lnTo>
                  <a:lnTo>
                    <a:pt x="3033" y="1103"/>
                  </a:lnTo>
                  <a:moveTo>
                    <a:pt x="2480" y="551"/>
                  </a:moveTo>
                  <a:lnTo>
                    <a:pt x="2480" y="1654"/>
                  </a:lnTo>
                  <a:lnTo>
                    <a:pt x="3583" y="1654"/>
                  </a:lnTo>
                  <a:moveTo>
                    <a:pt x="3583" y="1654"/>
                  </a:moveTo>
                  <a:lnTo>
                    <a:pt x="2480" y="551"/>
                  </a:lnTo>
                  <a:lnTo>
                    <a:pt x="551" y="551"/>
                  </a:lnTo>
                  <a:lnTo>
                    <a:pt x="551" y="4136"/>
                  </a:lnTo>
                  <a:lnTo>
                    <a:pt x="3583" y="4136"/>
                  </a:lnTo>
                  <a:lnTo>
                    <a:pt x="3583" y="1654"/>
                  </a:lnTo>
                  <a:moveTo>
                    <a:pt x="965" y="2757"/>
                  </a:moveTo>
                  <a:lnTo>
                    <a:pt x="2894" y="2757"/>
                  </a:lnTo>
                  <a:moveTo>
                    <a:pt x="965" y="2206"/>
                  </a:moveTo>
                  <a:lnTo>
                    <a:pt x="2894" y="2206"/>
                  </a:lnTo>
                  <a:moveTo>
                    <a:pt x="965" y="1654"/>
                  </a:moveTo>
                  <a:lnTo>
                    <a:pt x="2068" y="1654"/>
                  </a:lnTo>
                  <a:moveTo>
                    <a:pt x="965" y="1103"/>
                  </a:moveTo>
                  <a:lnTo>
                    <a:pt x="2068" y="1103"/>
                  </a:lnTo>
                </a:path>
              </a:pathLst>
            </a:custGeom>
            <a:noFill/>
            <a:ln w="127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42E9C0C-CBD7-4567-8BCD-4577BAF60D7A}"/>
                </a:ext>
              </a:extLst>
            </p:cNvPr>
            <p:cNvSpPr txBox="1"/>
            <p:nvPr/>
          </p:nvSpPr>
          <p:spPr>
            <a:xfrm>
              <a:off x="3441994" y="3074851"/>
              <a:ext cx="181889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Adatum</a:t>
              </a: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6B1BA1A-20EF-424C-9D06-63881E5A491E}"/>
              </a:ext>
            </a:extLst>
          </p:cNvPr>
          <p:cNvCxnSpPr>
            <a:cxnSpLocks/>
          </p:cNvCxnSpPr>
          <p:nvPr/>
        </p:nvCxnSpPr>
        <p:spPr>
          <a:xfrm flipV="1">
            <a:off x="3078339" y="2957735"/>
            <a:ext cx="677731" cy="1442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7C2479B-68F8-AA6F-94C4-D51967777AF3}"/>
              </a:ext>
            </a:extLst>
          </p:cNvPr>
          <p:cNvGrpSpPr/>
          <p:nvPr/>
        </p:nvGrpSpPr>
        <p:grpSpPr>
          <a:xfrm>
            <a:off x="8986005" y="3443101"/>
            <a:ext cx="1655064" cy="1924899"/>
            <a:chOff x="8951687" y="2136078"/>
            <a:chExt cx="1655064" cy="192489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DB93482-19A6-4DE1-892E-C7CA98B93206}"/>
                </a:ext>
              </a:extLst>
            </p:cNvPr>
            <p:cNvGrpSpPr/>
            <p:nvPr/>
          </p:nvGrpSpPr>
          <p:grpSpPr>
            <a:xfrm>
              <a:off x="8951687" y="2136078"/>
              <a:ext cx="1655064" cy="1924899"/>
              <a:chOff x="8951687" y="2136078"/>
              <a:chExt cx="1655064" cy="1924899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0D9CA2FA-6BD1-41AD-AD23-1E11BE849489}"/>
                  </a:ext>
                </a:extLst>
              </p:cNvPr>
              <p:cNvGrpSpPr/>
              <p:nvPr/>
            </p:nvGrpSpPr>
            <p:grpSpPr>
              <a:xfrm>
                <a:off x="8951687" y="2136078"/>
                <a:ext cx="1655064" cy="1655064"/>
                <a:chOff x="1675884" y="3199139"/>
                <a:chExt cx="986281" cy="986281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1C105CEA-2D69-45C8-8F70-3821C7C07AF0}"/>
                    </a:ext>
                  </a:extLst>
                </p:cNvPr>
                <p:cNvSpPr/>
                <p:nvPr/>
              </p:nvSpPr>
              <p:spPr bwMode="auto">
                <a:xfrm>
                  <a:off x="1675884" y="3199139"/>
                  <a:ext cx="986281" cy="986281"/>
                </a:xfrm>
                <a:prstGeom prst="ellipse">
                  <a:avLst/>
                </a:prstGeom>
                <a:solidFill>
                  <a:schemeClr val="bg1"/>
                </a:solidFill>
                <a:ln w="9525" cap="sq">
                  <a:solidFill>
                    <a:schemeClr val="bg2">
                      <a:lumMod val="75000"/>
                    </a:schemeClr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4D55CD2F-3205-424F-BC48-54CACC8168A2}"/>
                    </a:ext>
                  </a:extLst>
                </p:cNvPr>
                <p:cNvGrpSpPr/>
                <p:nvPr/>
              </p:nvGrpSpPr>
              <p:grpSpPr>
                <a:xfrm>
                  <a:off x="1833837" y="3421671"/>
                  <a:ext cx="670376" cy="541218"/>
                  <a:chOff x="1124660" y="2438555"/>
                  <a:chExt cx="1323363" cy="1068399"/>
                </a:xfrm>
              </p:grpSpPr>
              <p:sp>
                <p:nvSpPr>
                  <p:cNvPr id="82" name="Freeform 5">
                    <a:extLst>
                      <a:ext uri="{FF2B5EF4-FFF2-40B4-BE49-F238E27FC236}">
                        <a16:creationId xmlns:a16="http://schemas.microsoft.com/office/drawing/2014/main" id="{9B1ED0BF-8141-457B-B151-B557A4CB06D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610118" y="2948250"/>
                    <a:ext cx="837905" cy="558704"/>
                  </a:xfrm>
                  <a:custGeom>
                    <a:avLst/>
                    <a:gdLst>
                      <a:gd name="T0" fmla="*/ 3250 w 3750"/>
                      <a:gd name="T1" fmla="*/ 1750 h 2500"/>
                      <a:gd name="T2" fmla="*/ 500 w 3750"/>
                      <a:gd name="T3" fmla="*/ 1750 h 2500"/>
                      <a:gd name="T4" fmla="*/ 500 w 3750"/>
                      <a:gd name="T5" fmla="*/ 0 h 2500"/>
                      <a:gd name="T6" fmla="*/ 3250 w 3750"/>
                      <a:gd name="T7" fmla="*/ 0 h 2500"/>
                      <a:gd name="T8" fmla="*/ 3250 w 3750"/>
                      <a:gd name="T9" fmla="*/ 1750 h 2500"/>
                      <a:gd name="T10" fmla="*/ 0 w 3750"/>
                      <a:gd name="T11" fmla="*/ 2375 h 2500"/>
                      <a:gd name="T12" fmla="*/ 125 w 3750"/>
                      <a:gd name="T13" fmla="*/ 2500 h 2500"/>
                      <a:gd name="T14" fmla="*/ 3625 w 3750"/>
                      <a:gd name="T15" fmla="*/ 2500 h 2500"/>
                      <a:gd name="T16" fmla="*/ 3750 w 3750"/>
                      <a:gd name="T17" fmla="*/ 2375 h 2500"/>
                      <a:gd name="T18" fmla="*/ 3688 w 3750"/>
                      <a:gd name="T19" fmla="*/ 2187 h 2500"/>
                      <a:gd name="T20" fmla="*/ 3250 w 3750"/>
                      <a:gd name="T21" fmla="*/ 1750 h 2500"/>
                      <a:gd name="T22" fmla="*/ 500 w 3750"/>
                      <a:gd name="T23" fmla="*/ 1750 h 2500"/>
                      <a:gd name="T24" fmla="*/ 63 w 3750"/>
                      <a:gd name="T25" fmla="*/ 2187 h 2500"/>
                      <a:gd name="T26" fmla="*/ 0 w 3750"/>
                      <a:gd name="T27" fmla="*/ 2375 h 2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50" h="2500">
                        <a:moveTo>
                          <a:pt x="3250" y="1750"/>
                        </a:moveTo>
                        <a:cubicBezTo>
                          <a:pt x="500" y="1750"/>
                          <a:pt x="500" y="1750"/>
                          <a:pt x="500" y="1750"/>
                        </a:cubicBezTo>
                        <a:cubicBezTo>
                          <a:pt x="500" y="0"/>
                          <a:pt x="500" y="0"/>
                          <a:pt x="500" y="0"/>
                        </a:cubicBezTo>
                        <a:cubicBezTo>
                          <a:pt x="3250" y="0"/>
                          <a:pt x="3250" y="0"/>
                          <a:pt x="3250" y="0"/>
                        </a:cubicBezTo>
                        <a:lnTo>
                          <a:pt x="3250" y="1750"/>
                        </a:lnTo>
                        <a:close/>
                        <a:moveTo>
                          <a:pt x="0" y="2375"/>
                        </a:moveTo>
                        <a:cubicBezTo>
                          <a:pt x="0" y="2444"/>
                          <a:pt x="56" y="2500"/>
                          <a:pt x="125" y="2500"/>
                        </a:cubicBezTo>
                        <a:cubicBezTo>
                          <a:pt x="3625" y="2500"/>
                          <a:pt x="3625" y="2500"/>
                          <a:pt x="3625" y="2500"/>
                        </a:cubicBezTo>
                        <a:cubicBezTo>
                          <a:pt x="3694" y="2500"/>
                          <a:pt x="3750" y="2444"/>
                          <a:pt x="3750" y="2375"/>
                        </a:cubicBezTo>
                        <a:cubicBezTo>
                          <a:pt x="3750" y="2302"/>
                          <a:pt x="3726" y="2235"/>
                          <a:pt x="3688" y="2187"/>
                        </a:cubicBezTo>
                        <a:cubicBezTo>
                          <a:pt x="3250" y="1750"/>
                          <a:pt x="3250" y="1750"/>
                          <a:pt x="3250" y="1750"/>
                        </a:cubicBezTo>
                        <a:cubicBezTo>
                          <a:pt x="500" y="1750"/>
                          <a:pt x="500" y="1750"/>
                          <a:pt x="500" y="1750"/>
                        </a:cubicBezTo>
                        <a:cubicBezTo>
                          <a:pt x="63" y="2187"/>
                          <a:pt x="63" y="2187"/>
                          <a:pt x="63" y="2187"/>
                        </a:cubicBezTo>
                        <a:cubicBezTo>
                          <a:pt x="24" y="2235"/>
                          <a:pt x="0" y="2302"/>
                          <a:pt x="0" y="2375"/>
                        </a:cubicBezTo>
                        <a:close/>
                      </a:path>
                    </a:pathLst>
                  </a:custGeom>
                  <a:noFill/>
                  <a:ln w="12700" cap="flat">
                    <a:solidFill>
                      <a:schemeClr val="accent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87880" tIns="43940" rIns="87880" bIns="4394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78727">
                      <a:defRPr/>
                    </a:pPr>
                    <a:endParaRPr lang="en-US" sz="173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95A2F89E-DC73-462F-9AA1-56CF389A7505}"/>
                      </a:ext>
                    </a:extLst>
                  </p:cNvPr>
                  <p:cNvGrpSpPr/>
                  <p:nvPr/>
                </p:nvGrpSpPr>
                <p:grpSpPr>
                  <a:xfrm>
                    <a:off x="1124660" y="2438555"/>
                    <a:ext cx="593820" cy="706058"/>
                    <a:chOff x="6447047" y="5804307"/>
                    <a:chExt cx="414034" cy="492291"/>
                  </a:xfrm>
                </p:grpSpPr>
                <p:sp>
                  <p:nvSpPr>
                    <p:cNvPr id="84" name="Freeform 9">
                      <a:extLst>
                        <a:ext uri="{FF2B5EF4-FFF2-40B4-BE49-F238E27FC236}">
                          <a16:creationId xmlns:a16="http://schemas.microsoft.com/office/drawing/2014/main" id="{2BC2DFF4-3B56-4EA4-97E7-268A28209F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447047" y="6094541"/>
                      <a:ext cx="414034" cy="202057"/>
                    </a:xfrm>
                    <a:custGeom>
                      <a:avLst/>
                      <a:gdLst>
                        <a:gd name="T0" fmla="*/ 56 w 56"/>
                        <a:gd name="T1" fmla="*/ 28 h 28"/>
                        <a:gd name="T2" fmla="*/ 28 w 56"/>
                        <a:gd name="T3" fmla="*/ 0 h 28"/>
                        <a:gd name="T4" fmla="*/ 0 w 56"/>
                        <a:gd name="T5" fmla="*/ 28 h 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56" h="28">
                          <a:moveTo>
                            <a:pt x="56" y="28"/>
                          </a:moveTo>
                          <a:cubicBezTo>
                            <a:pt x="56" y="13"/>
                            <a:pt x="44" y="0"/>
                            <a:pt x="28" y="0"/>
                          </a:cubicBezTo>
                          <a:cubicBezTo>
                            <a:pt x="12" y="0"/>
                            <a:pt x="0" y="13"/>
                            <a:pt x="0" y="28"/>
                          </a:cubicBezTo>
                        </a:path>
                      </a:pathLst>
                    </a:custGeom>
                    <a:noFill/>
                    <a:ln w="12700" cap="flat">
                      <a:solidFill>
                        <a:schemeClr val="accent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386">
                        <a:defRPr/>
                      </a:pPr>
                      <a:endParaRPr lang="en-US" sz="1800" kern="0">
                        <a:solidFill>
                          <a:srgbClr val="353535"/>
                        </a:solidFill>
                      </a:endParaRPr>
                    </a:p>
                  </p:txBody>
                </p:sp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7D8ADB4C-2D03-4A69-86FE-6D66FA9D231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507270" y="5804307"/>
                      <a:ext cx="293587" cy="290228"/>
                    </a:xfrm>
                    <a:prstGeom prst="ellips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ysDot"/>
                      <a:miter lim="800000"/>
                      <a:headEnd/>
                      <a:tailEnd/>
                    </a:ln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386">
                        <a:defRPr/>
                      </a:pPr>
                      <a:endParaRPr lang="en-US" sz="1800" kern="0">
                        <a:solidFill>
                          <a:srgbClr val="353535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B6CF994-5FA1-4AFF-81DB-B914398AB07F}"/>
                  </a:ext>
                </a:extLst>
              </p:cNvPr>
              <p:cNvSpPr txBox="1"/>
              <p:nvPr/>
            </p:nvSpPr>
            <p:spPr>
              <a:xfrm>
                <a:off x="9007269" y="3845533"/>
                <a:ext cx="154390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User B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E803CE-87E8-458A-96B7-3750992DBDB7}"/>
                </a:ext>
              </a:extLst>
            </p:cNvPr>
            <p:cNvSpPr txBox="1"/>
            <p:nvPr/>
          </p:nvSpPr>
          <p:spPr>
            <a:xfrm>
              <a:off x="9007269" y="3845533"/>
              <a:ext cx="154390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 B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EC4DEDA-928E-48F6-8AAE-D817C0630AA8}"/>
                </a:ext>
              </a:extLst>
            </p:cNvPr>
            <p:cNvGrpSpPr/>
            <p:nvPr/>
          </p:nvGrpSpPr>
          <p:grpSpPr>
            <a:xfrm>
              <a:off x="8951687" y="2136078"/>
              <a:ext cx="1655064" cy="1655064"/>
              <a:chOff x="1675884" y="3199139"/>
              <a:chExt cx="986281" cy="986281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A01C102-9AE6-4D1D-B49C-7BE36F01EC84}"/>
                  </a:ext>
                </a:extLst>
              </p:cNvPr>
              <p:cNvSpPr/>
              <p:nvPr/>
            </p:nvSpPr>
            <p:spPr bwMode="auto">
              <a:xfrm>
                <a:off x="1675884" y="3199139"/>
                <a:ext cx="986281" cy="986281"/>
              </a:xfrm>
              <a:prstGeom prst="ellipse">
                <a:avLst/>
              </a:prstGeom>
              <a:grpFill/>
              <a:ln w="9525" cap="sq">
                <a:solidFill>
                  <a:schemeClr val="bg2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384775D-B7A2-4160-AD9C-FDA177C6BBB5}"/>
                  </a:ext>
                </a:extLst>
              </p:cNvPr>
              <p:cNvGrpSpPr/>
              <p:nvPr/>
            </p:nvGrpSpPr>
            <p:grpSpPr>
              <a:xfrm>
                <a:off x="1833837" y="3421671"/>
                <a:ext cx="670376" cy="541218"/>
                <a:chOff x="1124660" y="2438555"/>
                <a:chExt cx="1323363" cy="1068399"/>
              </a:xfrm>
              <a:grpFill/>
            </p:grpSpPr>
            <p:sp>
              <p:nvSpPr>
                <p:cNvPr id="99" name="Freeform 5">
                  <a:extLst>
                    <a:ext uri="{FF2B5EF4-FFF2-40B4-BE49-F238E27FC236}">
                      <a16:creationId xmlns:a16="http://schemas.microsoft.com/office/drawing/2014/main" id="{6E6F044B-BC8D-42D3-AF5D-6D6FBC1579C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10118" y="2948250"/>
                  <a:ext cx="837905" cy="558704"/>
                </a:xfrm>
                <a:custGeom>
                  <a:avLst/>
                  <a:gdLst>
                    <a:gd name="T0" fmla="*/ 3250 w 3750"/>
                    <a:gd name="T1" fmla="*/ 1750 h 2500"/>
                    <a:gd name="T2" fmla="*/ 500 w 3750"/>
                    <a:gd name="T3" fmla="*/ 1750 h 2500"/>
                    <a:gd name="T4" fmla="*/ 500 w 3750"/>
                    <a:gd name="T5" fmla="*/ 0 h 2500"/>
                    <a:gd name="T6" fmla="*/ 3250 w 3750"/>
                    <a:gd name="T7" fmla="*/ 0 h 2500"/>
                    <a:gd name="T8" fmla="*/ 3250 w 3750"/>
                    <a:gd name="T9" fmla="*/ 1750 h 2500"/>
                    <a:gd name="T10" fmla="*/ 0 w 3750"/>
                    <a:gd name="T11" fmla="*/ 2375 h 2500"/>
                    <a:gd name="T12" fmla="*/ 125 w 3750"/>
                    <a:gd name="T13" fmla="*/ 2500 h 2500"/>
                    <a:gd name="T14" fmla="*/ 3625 w 3750"/>
                    <a:gd name="T15" fmla="*/ 2500 h 2500"/>
                    <a:gd name="T16" fmla="*/ 3750 w 3750"/>
                    <a:gd name="T17" fmla="*/ 2375 h 2500"/>
                    <a:gd name="T18" fmla="*/ 3688 w 3750"/>
                    <a:gd name="T19" fmla="*/ 2187 h 2500"/>
                    <a:gd name="T20" fmla="*/ 3250 w 3750"/>
                    <a:gd name="T21" fmla="*/ 1750 h 2500"/>
                    <a:gd name="T22" fmla="*/ 500 w 3750"/>
                    <a:gd name="T23" fmla="*/ 1750 h 2500"/>
                    <a:gd name="T24" fmla="*/ 63 w 3750"/>
                    <a:gd name="T25" fmla="*/ 2187 h 2500"/>
                    <a:gd name="T26" fmla="*/ 0 w 3750"/>
                    <a:gd name="T27" fmla="*/ 2375 h 2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50" h="2500">
                      <a:moveTo>
                        <a:pt x="3250" y="1750"/>
                      </a:moveTo>
                      <a:cubicBezTo>
                        <a:pt x="500" y="1750"/>
                        <a:pt x="500" y="1750"/>
                        <a:pt x="500" y="1750"/>
                      </a:cubicBezTo>
                      <a:cubicBezTo>
                        <a:pt x="500" y="0"/>
                        <a:pt x="500" y="0"/>
                        <a:pt x="500" y="0"/>
                      </a:cubicBezTo>
                      <a:cubicBezTo>
                        <a:pt x="3250" y="0"/>
                        <a:pt x="3250" y="0"/>
                        <a:pt x="3250" y="0"/>
                      </a:cubicBezTo>
                      <a:lnTo>
                        <a:pt x="3250" y="1750"/>
                      </a:lnTo>
                      <a:close/>
                      <a:moveTo>
                        <a:pt x="0" y="2375"/>
                      </a:moveTo>
                      <a:cubicBezTo>
                        <a:pt x="0" y="2444"/>
                        <a:pt x="56" y="2500"/>
                        <a:pt x="125" y="2500"/>
                      </a:cubicBezTo>
                      <a:cubicBezTo>
                        <a:pt x="3625" y="2500"/>
                        <a:pt x="3625" y="2500"/>
                        <a:pt x="3625" y="2500"/>
                      </a:cubicBezTo>
                      <a:cubicBezTo>
                        <a:pt x="3694" y="2500"/>
                        <a:pt x="3750" y="2444"/>
                        <a:pt x="3750" y="2375"/>
                      </a:cubicBezTo>
                      <a:cubicBezTo>
                        <a:pt x="3750" y="2302"/>
                        <a:pt x="3726" y="2235"/>
                        <a:pt x="3688" y="2187"/>
                      </a:cubicBezTo>
                      <a:cubicBezTo>
                        <a:pt x="3250" y="1750"/>
                        <a:pt x="3250" y="1750"/>
                        <a:pt x="3250" y="1750"/>
                      </a:cubicBezTo>
                      <a:cubicBezTo>
                        <a:pt x="500" y="1750"/>
                        <a:pt x="500" y="1750"/>
                        <a:pt x="500" y="1750"/>
                      </a:cubicBezTo>
                      <a:cubicBezTo>
                        <a:pt x="63" y="2187"/>
                        <a:pt x="63" y="2187"/>
                        <a:pt x="63" y="2187"/>
                      </a:cubicBezTo>
                      <a:cubicBezTo>
                        <a:pt x="24" y="2235"/>
                        <a:pt x="0" y="2302"/>
                        <a:pt x="0" y="2375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78727">
                    <a:defRPr/>
                  </a:pPr>
                  <a:endParaRPr lang="en-US" sz="173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925C2F33-8E69-4F5E-99FD-299C35EB42A0}"/>
                    </a:ext>
                  </a:extLst>
                </p:cNvPr>
                <p:cNvGrpSpPr/>
                <p:nvPr/>
              </p:nvGrpSpPr>
              <p:grpSpPr>
                <a:xfrm>
                  <a:off x="1124660" y="2438555"/>
                  <a:ext cx="593820" cy="706058"/>
                  <a:chOff x="6447047" y="5804307"/>
                  <a:chExt cx="414034" cy="492291"/>
                </a:xfrm>
                <a:grpFill/>
              </p:grpSpPr>
              <p:sp>
                <p:nvSpPr>
                  <p:cNvPr id="101" name="Freeform 9">
                    <a:extLst>
                      <a:ext uri="{FF2B5EF4-FFF2-40B4-BE49-F238E27FC236}">
                        <a16:creationId xmlns:a16="http://schemas.microsoft.com/office/drawing/2014/main" id="{0951BCA5-969A-4BD7-B8F8-C77E5F75AC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47047" y="6094541"/>
                    <a:ext cx="414034" cy="202057"/>
                  </a:xfrm>
                  <a:custGeom>
                    <a:avLst/>
                    <a:gdLst>
                      <a:gd name="T0" fmla="*/ 56 w 56"/>
                      <a:gd name="T1" fmla="*/ 28 h 28"/>
                      <a:gd name="T2" fmla="*/ 28 w 56"/>
                      <a:gd name="T3" fmla="*/ 0 h 28"/>
                      <a:gd name="T4" fmla="*/ 0 w 56"/>
                      <a:gd name="T5" fmla="*/ 28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6" h="28">
                        <a:moveTo>
                          <a:pt x="56" y="28"/>
                        </a:moveTo>
                        <a:cubicBezTo>
                          <a:pt x="56" y="13"/>
                          <a:pt x="44" y="0"/>
                          <a:pt x="28" y="0"/>
                        </a:cubicBezTo>
                        <a:cubicBezTo>
                          <a:pt x="12" y="0"/>
                          <a:pt x="0" y="13"/>
                          <a:pt x="0" y="28"/>
                        </a:cubicBezTo>
                      </a:path>
                    </a:pathLst>
                  </a:custGeom>
                  <a:grpFill/>
                  <a:ln w="12700" cap="flat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386">
                      <a:defRPr/>
                    </a:pPr>
                    <a:endParaRPr lang="en-US" sz="1800" kern="0">
                      <a:solidFill>
                        <a:srgbClr val="353535"/>
                      </a:solidFill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67EADE1B-E9C2-4464-B913-293ED176B3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507270" y="5804307"/>
                    <a:ext cx="293587" cy="290228"/>
                  </a:xfrm>
                  <a:prstGeom prst="ellipse">
                    <a:avLst/>
                  </a:prstGeom>
                  <a:grpFill/>
                  <a:ln w="12700" cap="flat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386">
                      <a:defRPr/>
                    </a:pPr>
                    <a:endParaRPr lang="en-US" sz="1800" kern="0">
                      <a:solidFill>
                        <a:srgbClr val="353535"/>
                      </a:solidFill>
                    </a:endParaRPr>
                  </a:p>
                </p:txBody>
              </p:sp>
            </p:grpSp>
          </p:grpSp>
        </p:grp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689DE82-425F-4C43-B0A8-CA5EC6C55A1B}"/>
              </a:ext>
            </a:extLst>
          </p:cNvPr>
          <p:cNvCxnSpPr>
            <a:cxnSpLocks/>
            <a:stCxn id="86" idx="3"/>
            <a:endCxn id="4" idx="0"/>
          </p:cNvCxnSpPr>
          <p:nvPr/>
        </p:nvCxnSpPr>
        <p:spPr>
          <a:xfrm>
            <a:off x="3435935" y="1917021"/>
            <a:ext cx="1614857" cy="428228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FEED0C-0FD8-F9EE-E75C-2AE1C502622F}"/>
              </a:ext>
            </a:extLst>
          </p:cNvPr>
          <p:cNvCxnSpPr>
            <a:cxnSpLocks/>
            <a:stCxn id="97" idx="2"/>
            <a:endCxn id="9" idx="3"/>
          </p:cNvCxnSpPr>
          <p:nvPr/>
        </p:nvCxnSpPr>
        <p:spPr>
          <a:xfrm flipH="1" flipV="1">
            <a:off x="6326309" y="3584668"/>
            <a:ext cx="2659696" cy="68596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4E31730C-7CD5-08D6-1041-0F94CE66AFF0}"/>
              </a:ext>
            </a:extLst>
          </p:cNvPr>
          <p:cNvSpPr/>
          <p:nvPr/>
        </p:nvSpPr>
        <p:spPr bwMode="auto">
          <a:xfrm>
            <a:off x="6976105" y="3542770"/>
            <a:ext cx="968133" cy="707034"/>
          </a:xfrm>
          <a:prstGeom prst="noSmoking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1965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0BE7CB-807B-4858-BFBD-58ACFDA0A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Before we get started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991CE7-89FA-4CED-B7B9-C325D284F2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99146"/>
          </a:xfrm>
        </p:spPr>
        <p:txBody>
          <a:bodyPr/>
          <a:lstStyle/>
          <a:p>
            <a:r>
              <a:rPr lang="en-US"/>
              <a:t>We are recording the sessions</a:t>
            </a:r>
          </a:p>
          <a:p>
            <a:r>
              <a:rPr lang="en-US"/>
              <a:t>Please mute your microphone</a:t>
            </a:r>
          </a:p>
          <a:p>
            <a:r>
              <a:rPr lang="en-US"/>
              <a:t>Please type your questions and comments into the chat</a:t>
            </a:r>
          </a:p>
          <a:p>
            <a:r>
              <a:rPr lang="en-US"/>
              <a:t>You can also come mute to ask a question or make a comment</a:t>
            </a:r>
          </a:p>
          <a:p>
            <a:r>
              <a:rPr lang="en-US"/>
              <a:t>Raise your hand in Teams, but this is harder for the presenter to see. </a:t>
            </a:r>
          </a:p>
        </p:txBody>
      </p:sp>
    </p:spTree>
    <p:extLst>
      <p:ext uri="{BB962C8B-B14F-4D97-AF65-F5344CB8AC3E}">
        <p14:creationId xmlns:p14="http://schemas.microsoft.com/office/powerpoint/2010/main" val="316115007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959DA4-B7C2-454E-9E7F-6FAA26DDED8C}"/>
              </a:ext>
            </a:extLst>
          </p:cNvPr>
          <p:cNvSpPr/>
          <p:nvPr/>
        </p:nvSpPr>
        <p:spPr bwMode="auto">
          <a:xfrm>
            <a:off x="3775275" y="2345249"/>
            <a:ext cx="4134645" cy="45680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Adatum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App Registration</a:t>
            </a:r>
          </a:p>
        </p:txBody>
      </p:sp>
      <p:grpSp>
        <p:nvGrpSpPr>
          <p:cNvPr id="26" name="Group 207">
            <a:extLst>
              <a:ext uri="{FF2B5EF4-FFF2-40B4-BE49-F238E27FC236}">
                <a16:creationId xmlns:a16="http://schemas.microsoft.com/office/drawing/2014/main" id="{3DFB7B86-BD07-4A5F-931B-3E05031ECD2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5678" y="1428750"/>
            <a:ext cx="2370257" cy="5135563"/>
            <a:chOff x="3860" y="2040"/>
            <a:chExt cx="150" cy="325"/>
          </a:xfrm>
          <a:noFill/>
        </p:grpSpPr>
        <p:sp>
          <p:nvSpPr>
            <p:cNvPr id="27" name="Rectangle 208">
              <a:extLst>
                <a:ext uri="{FF2B5EF4-FFF2-40B4-BE49-F238E27FC236}">
                  <a16:creationId xmlns:a16="http://schemas.microsoft.com/office/drawing/2014/main" id="{31CB0E78-E170-443E-A686-D50E0CACE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" y="2071"/>
              <a:ext cx="150" cy="294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211">
              <a:extLst>
                <a:ext uri="{FF2B5EF4-FFF2-40B4-BE49-F238E27FC236}">
                  <a16:creationId xmlns:a16="http://schemas.microsoft.com/office/drawing/2014/main" id="{3FE56F62-3463-40B3-9142-358AF1C4C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" y="2312"/>
              <a:ext cx="36" cy="53"/>
            </a:xfrm>
            <a:custGeom>
              <a:avLst/>
              <a:gdLst>
                <a:gd name="T0" fmla="*/ 19 w 19"/>
                <a:gd name="T1" fmla="*/ 28 h 28"/>
                <a:gd name="T2" fmla="*/ 19 w 19"/>
                <a:gd name="T3" fmla="*/ 10 h 28"/>
                <a:gd name="T4" fmla="*/ 9 w 19"/>
                <a:gd name="T5" fmla="*/ 0 h 28"/>
                <a:gd name="T6" fmla="*/ 0 w 19"/>
                <a:gd name="T7" fmla="*/ 10 h 28"/>
                <a:gd name="T8" fmla="*/ 0 w 19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8">
                  <a:moveTo>
                    <a:pt x="19" y="28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DC627BFB-4FF7-4411-9801-7C8F4042E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040"/>
              <a:ext cx="42" cy="31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39702320-244C-4A33-8880-BB44F222B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09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Rectangle 214">
              <a:extLst>
                <a:ext uri="{FF2B5EF4-FFF2-40B4-BE49-F238E27FC236}">
                  <a16:creationId xmlns:a16="http://schemas.microsoft.com/office/drawing/2014/main" id="{88C3510E-4AAD-4944-B7D2-11D90CE25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13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Rectangle 215">
              <a:extLst>
                <a:ext uri="{FF2B5EF4-FFF2-40B4-BE49-F238E27FC236}">
                  <a16:creationId xmlns:a16="http://schemas.microsoft.com/office/drawing/2014/main" id="{81104053-27FE-4102-B6A2-681936CD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176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Rectangle 216">
              <a:extLst>
                <a:ext uri="{FF2B5EF4-FFF2-40B4-BE49-F238E27FC236}">
                  <a16:creationId xmlns:a16="http://schemas.microsoft.com/office/drawing/2014/main" id="{5DE653E5-67B2-439F-B73B-7173126FF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216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217">
              <a:extLst>
                <a:ext uri="{FF2B5EF4-FFF2-40B4-BE49-F238E27FC236}">
                  <a16:creationId xmlns:a16="http://schemas.microsoft.com/office/drawing/2014/main" id="{BD0B9257-4F49-4F5C-A42C-EAA690E61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254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Rectangle 218">
              <a:extLst>
                <a:ext uri="{FF2B5EF4-FFF2-40B4-BE49-F238E27FC236}">
                  <a16:creationId xmlns:a16="http://schemas.microsoft.com/office/drawing/2014/main" id="{52307AC8-B24C-4B70-BAF8-0A2B318BC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09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Rectangle 219">
              <a:extLst>
                <a:ext uri="{FF2B5EF4-FFF2-40B4-BE49-F238E27FC236}">
                  <a16:creationId xmlns:a16="http://schemas.microsoft.com/office/drawing/2014/main" id="{6A9F2845-7972-4CE1-B9BF-5798AF51F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13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220">
              <a:extLst>
                <a:ext uri="{FF2B5EF4-FFF2-40B4-BE49-F238E27FC236}">
                  <a16:creationId xmlns:a16="http://schemas.microsoft.com/office/drawing/2014/main" id="{611BA7D8-1A81-4998-BB90-60BB3EF9B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176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Rectangle 221">
              <a:extLst>
                <a:ext uri="{FF2B5EF4-FFF2-40B4-BE49-F238E27FC236}">
                  <a16:creationId xmlns:a16="http://schemas.microsoft.com/office/drawing/2014/main" id="{694099BE-1711-4C8F-9E3F-DC3C47E83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216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Rectangle 222">
              <a:extLst>
                <a:ext uri="{FF2B5EF4-FFF2-40B4-BE49-F238E27FC236}">
                  <a16:creationId xmlns:a16="http://schemas.microsoft.com/office/drawing/2014/main" id="{38AC7296-942F-440A-B2E1-DC51B1A22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254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Rectangle 223">
              <a:extLst>
                <a:ext uri="{FF2B5EF4-FFF2-40B4-BE49-F238E27FC236}">
                  <a16:creationId xmlns:a16="http://schemas.microsoft.com/office/drawing/2014/main" id="{F1FF5898-725C-46D8-AEB6-4F409506C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09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Rectangle 224">
              <a:extLst>
                <a:ext uri="{FF2B5EF4-FFF2-40B4-BE49-F238E27FC236}">
                  <a16:creationId xmlns:a16="http://schemas.microsoft.com/office/drawing/2014/main" id="{50253DB0-66AA-40AB-B43F-165DD4BE8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13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Rectangle 225">
              <a:extLst>
                <a:ext uri="{FF2B5EF4-FFF2-40B4-BE49-F238E27FC236}">
                  <a16:creationId xmlns:a16="http://schemas.microsoft.com/office/drawing/2014/main" id="{B1D351AA-220E-4638-A377-2AB72E44E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176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Rectangle 226">
              <a:extLst>
                <a:ext uri="{FF2B5EF4-FFF2-40B4-BE49-F238E27FC236}">
                  <a16:creationId xmlns:a16="http://schemas.microsoft.com/office/drawing/2014/main" id="{90A0578D-C727-4006-B937-C92CB4210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216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Rectangle 227">
              <a:extLst>
                <a:ext uri="{FF2B5EF4-FFF2-40B4-BE49-F238E27FC236}">
                  <a16:creationId xmlns:a16="http://schemas.microsoft.com/office/drawing/2014/main" id="{D09F15DC-0F5E-497E-A218-78E4F0E78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254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0" name="Group 207">
            <a:extLst>
              <a:ext uri="{FF2B5EF4-FFF2-40B4-BE49-F238E27FC236}">
                <a16:creationId xmlns:a16="http://schemas.microsoft.com/office/drawing/2014/main" id="{359F53F2-704B-4511-ADF1-23C027ACD66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90962" y="1428750"/>
            <a:ext cx="2370257" cy="5135563"/>
            <a:chOff x="3860" y="2040"/>
            <a:chExt cx="150" cy="325"/>
          </a:xfrm>
          <a:noFill/>
        </p:grpSpPr>
        <p:sp>
          <p:nvSpPr>
            <p:cNvPr id="61" name="Rectangle 208">
              <a:extLst>
                <a:ext uri="{FF2B5EF4-FFF2-40B4-BE49-F238E27FC236}">
                  <a16:creationId xmlns:a16="http://schemas.microsoft.com/office/drawing/2014/main" id="{F5F96FC2-E182-4EB6-ADA4-C652B78AA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" y="2071"/>
              <a:ext cx="150" cy="294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 211">
              <a:extLst>
                <a:ext uri="{FF2B5EF4-FFF2-40B4-BE49-F238E27FC236}">
                  <a16:creationId xmlns:a16="http://schemas.microsoft.com/office/drawing/2014/main" id="{1F3236B5-7F0B-4331-8E0D-2252BF9F7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" y="2312"/>
              <a:ext cx="36" cy="53"/>
            </a:xfrm>
            <a:custGeom>
              <a:avLst/>
              <a:gdLst>
                <a:gd name="T0" fmla="*/ 19 w 19"/>
                <a:gd name="T1" fmla="*/ 28 h 28"/>
                <a:gd name="T2" fmla="*/ 19 w 19"/>
                <a:gd name="T3" fmla="*/ 10 h 28"/>
                <a:gd name="T4" fmla="*/ 9 w 19"/>
                <a:gd name="T5" fmla="*/ 0 h 28"/>
                <a:gd name="T6" fmla="*/ 0 w 19"/>
                <a:gd name="T7" fmla="*/ 10 h 28"/>
                <a:gd name="T8" fmla="*/ 0 w 19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8">
                  <a:moveTo>
                    <a:pt x="19" y="28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Rectangle 212">
              <a:extLst>
                <a:ext uri="{FF2B5EF4-FFF2-40B4-BE49-F238E27FC236}">
                  <a16:creationId xmlns:a16="http://schemas.microsoft.com/office/drawing/2014/main" id="{BDB9342D-A06E-4446-947B-7EB80FC15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040"/>
              <a:ext cx="42" cy="31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Rectangle 213">
              <a:extLst>
                <a:ext uri="{FF2B5EF4-FFF2-40B4-BE49-F238E27FC236}">
                  <a16:creationId xmlns:a16="http://schemas.microsoft.com/office/drawing/2014/main" id="{36803883-8470-41AC-8591-09BDBF712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09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Rectangle 214">
              <a:extLst>
                <a:ext uri="{FF2B5EF4-FFF2-40B4-BE49-F238E27FC236}">
                  <a16:creationId xmlns:a16="http://schemas.microsoft.com/office/drawing/2014/main" id="{AF0ABB88-C6E4-4AEC-957E-A2F799942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13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Rectangle 215">
              <a:extLst>
                <a:ext uri="{FF2B5EF4-FFF2-40B4-BE49-F238E27FC236}">
                  <a16:creationId xmlns:a16="http://schemas.microsoft.com/office/drawing/2014/main" id="{1256DAFB-858B-4147-99A6-D58325F84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176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Rectangle 216">
              <a:extLst>
                <a:ext uri="{FF2B5EF4-FFF2-40B4-BE49-F238E27FC236}">
                  <a16:creationId xmlns:a16="http://schemas.microsoft.com/office/drawing/2014/main" id="{6BAF6035-F87E-45D3-A4A0-CE7E4A44A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216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Rectangle 217">
              <a:extLst>
                <a:ext uri="{FF2B5EF4-FFF2-40B4-BE49-F238E27FC236}">
                  <a16:creationId xmlns:a16="http://schemas.microsoft.com/office/drawing/2014/main" id="{B43B0BFB-20EF-4E91-91EC-4167D83B4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254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Rectangle 218">
              <a:extLst>
                <a:ext uri="{FF2B5EF4-FFF2-40B4-BE49-F238E27FC236}">
                  <a16:creationId xmlns:a16="http://schemas.microsoft.com/office/drawing/2014/main" id="{7928DCD8-7635-478D-9D28-E06C11321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09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Rectangle 219">
              <a:extLst>
                <a:ext uri="{FF2B5EF4-FFF2-40B4-BE49-F238E27FC236}">
                  <a16:creationId xmlns:a16="http://schemas.microsoft.com/office/drawing/2014/main" id="{06D85507-BB7E-4C10-8C6B-483E29021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13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Rectangle 220">
              <a:extLst>
                <a:ext uri="{FF2B5EF4-FFF2-40B4-BE49-F238E27FC236}">
                  <a16:creationId xmlns:a16="http://schemas.microsoft.com/office/drawing/2014/main" id="{E856FC1F-4D7D-4E87-8BED-B68CA5FB5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176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Rectangle 221">
              <a:extLst>
                <a:ext uri="{FF2B5EF4-FFF2-40B4-BE49-F238E27FC236}">
                  <a16:creationId xmlns:a16="http://schemas.microsoft.com/office/drawing/2014/main" id="{DF54E572-E3C0-4EB1-A9D1-9A307FAB6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216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Rectangle 222">
              <a:extLst>
                <a:ext uri="{FF2B5EF4-FFF2-40B4-BE49-F238E27FC236}">
                  <a16:creationId xmlns:a16="http://schemas.microsoft.com/office/drawing/2014/main" id="{B7419A12-5138-4A3A-ABC9-84117ECD0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254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Rectangle 223">
              <a:extLst>
                <a:ext uri="{FF2B5EF4-FFF2-40B4-BE49-F238E27FC236}">
                  <a16:creationId xmlns:a16="http://schemas.microsoft.com/office/drawing/2014/main" id="{3F57830D-6CA3-4204-B4A7-F9FA2F5DE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09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Rectangle 224">
              <a:extLst>
                <a:ext uri="{FF2B5EF4-FFF2-40B4-BE49-F238E27FC236}">
                  <a16:creationId xmlns:a16="http://schemas.microsoft.com/office/drawing/2014/main" id="{6CD6BEAE-5238-4A28-8E8B-59D766D2F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13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Rectangle 225">
              <a:extLst>
                <a:ext uri="{FF2B5EF4-FFF2-40B4-BE49-F238E27FC236}">
                  <a16:creationId xmlns:a16="http://schemas.microsoft.com/office/drawing/2014/main" id="{5EF92A67-5896-4596-8892-1463F28E2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176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Rectangle 226">
              <a:extLst>
                <a:ext uri="{FF2B5EF4-FFF2-40B4-BE49-F238E27FC236}">
                  <a16:creationId xmlns:a16="http://schemas.microsoft.com/office/drawing/2014/main" id="{FAA39145-8FCB-4D57-BDBB-CD57ED57A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216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Rectangle 227">
              <a:extLst>
                <a:ext uri="{FF2B5EF4-FFF2-40B4-BE49-F238E27FC236}">
                  <a16:creationId xmlns:a16="http://schemas.microsoft.com/office/drawing/2014/main" id="{9D0D3EA0-DCCB-4A0D-A4CC-2785A61F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254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484D8F-F2C2-4E99-8262-1B5126EF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“Accounts in any organizational directory”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CD3F94-B837-4BA3-BB38-C9E40BB25DFF}"/>
              </a:ext>
            </a:extLst>
          </p:cNvPr>
          <p:cNvGrpSpPr/>
          <p:nvPr/>
        </p:nvGrpSpPr>
        <p:grpSpPr>
          <a:xfrm>
            <a:off x="1423275" y="2144631"/>
            <a:ext cx="1655064" cy="1655064"/>
            <a:chOff x="1675884" y="3199139"/>
            <a:chExt cx="986281" cy="986281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6FC44B-2EEA-4D9E-873A-CD15E9B50BB0}"/>
                </a:ext>
              </a:extLst>
            </p:cNvPr>
            <p:cNvSpPr/>
            <p:nvPr/>
          </p:nvSpPr>
          <p:spPr bwMode="auto">
            <a:xfrm>
              <a:off x="1675884" y="3199139"/>
              <a:ext cx="986281" cy="986281"/>
            </a:xfrm>
            <a:prstGeom prst="ellipse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1FEABE7-AE57-4716-B0AD-67FC83310CD2}"/>
                </a:ext>
              </a:extLst>
            </p:cNvPr>
            <p:cNvGrpSpPr/>
            <p:nvPr/>
          </p:nvGrpSpPr>
          <p:grpSpPr>
            <a:xfrm>
              <a:off x="1833837" y="3421671"/>
              <a:ext cx="670376" cy="541218"/>
              <a:chOff x="1124660" y="2438555"/>
              <a:chExt cx="1323363" cy="1068399"/>
            </a:xfrm>
            <a:grpFill/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22DF074B-C3D4-404D-8D59-F043084826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10118" y="2948250"/>
                <a:ext cx="837905" cy="558704"/>
              </a:xfrm>
              <a:custGeom>
                <a:avLst/>
                <a:gdLst>
                  <a:gd name="T0" fmla="*/ 3250 w 3750"/>
                  <a:gd name="T1" fmla="*/ 1750 h 2500"/>
                  <a:gd name="T2" fmla="*/ 500 w 3750"/>
                  <a:gd name="T3" fmla="*/ 1750 h 2500"/>
                  <a:gd name="T4" fmla="*/ 500 w 3750"/>
                  <a:gd name="T5" fmla="*/ 0 h 2500"/>
                  <a:gd name="T6" fmla="*/ 3250 w 3750"/>
                  <a:gd name="T7" fmla="*/ 0 h 2500"/>
                  <a:gd name="T8" fmla="*/ 3250 w 3750"/>
                  <a:gd name="T9" fmla="*/ 1750 h 2500"/>
                  <a:gd name="T10" fmla="*/ 0 w 3750"/>
                  <a:gd name="T11" fmla="*/ 2375 h 2500"/>
                  <a:gd name="T12" fmla="*/ 125 w 3750"/>
                  <a:gd name="T13" fmla="*/ 2500 h 2500"/>
                  <a:gd name="T14" fmla="*/ 3625 w 3750"/>
                  <a:gd name="T15" fmla="*/ 2500 h 2500"/>
                  <a:gd name="T16" fmla="*/ 3750 w 3750"/>
                  <a:gd name="T17" fmla="*/ 2375 h 2500"/>
                  <a:gd name="T18" fmla="*/ 3688 w 3750"/>
                  <a:gd name="T19" fmla="*/ 2187 h 2500"/>
                  <a:gd name="T20" fmla="*/ 3250 w 3750"/>
                  <a:gd name="T21" fmla="*/ 1750 h 2500"/>
                  <a:gd name="T22" fmla="*/ 500 w 3750"/>
                  <a:gd name="T23" fmla="*/ 1750 h 2500"/>
                  <a:gd name="T24" fmla="*/ 63 w 3750"/>
                  <a:gd name="T25" fmla="*/ 2187 h 2500"/>
                  <a:gd name="T26" fmla="*/ 0 w 3750"/>
                  <a:gd name="T27" fmla="*/ 2375 h 2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50" h="2500">
                    <a:moveTo>
                      <a:pt x="3250" y="1750"/>
                    </a:moveTo>
                    <a:cubicBezTo>
                      <a:pt x="500" y="1750"/>
                      <a:pt x="500" y="1750"/>
                      <a:pt x="500" y="1750"/>
                    </a:cubicBezTo>
                    <a:cubicBezTo>
                      <a:pt x="500" y="0"/>
                      <a:pt x="500" y="0"/>
                      <a:pt x="500" y="0"/>
                    </a:cubicBezTo>
                    <a:cubicBezTo>
                      <a:pt x="3250" y="0"/>
                      <a:pt x="3250" y="0"/>
                      <a:pt x="3250" y="0"/>
                    </a:cubicBezTo>
                    <a:lnTo>
                      <a:pt x="3250" y="1750"/>
                    </a:lnTo>
                    <a:close/>
                    <a:moveTo>
                      <a:pt x="0" y="2375"/>
                    </a:moveTo>
                    <a:cubicBezTo>
                      <a:pt x="0" y="2444"/>
                      <a:pt x="56" y="2500"/>
                      <a:pt x="125" y="2500"/>
                    </a:cubicBezTo>
                    <a:cubicBezTo>
                      <a:pt x="3625" y="2500"/>
                      <a:pt x="3625" y="2500"/>
                      <a:pt x="3625" y="2500"/>
                    </a:cubicBezTo>
                    <a:cubicBezTo>
                      <a:pt x="3694" y="2500"/>
                      <a:pt x="3750" y="2444"/>
                      <a:pt x="3750" y="2375"/>
                    </a:cubicBezTo>
                    <a:cubicBezTo>
                      <a:pt x="3750" y="2302"/>
                      <a:pt x="3726" y="2235"/>
                      <a:pt x="3688" y="2187"/>
                    </a:cubicBezTo>
                    <a:cubicBezTo>
                      <a:pt x="3250" y="1750"/>
                      <a:pt x="3250" y="1750"/>
                      <a:pt x="3250" y="1750"/>
                    </a:cubicBezTo>
                    <a:cubicBezTo>
                      <a:pt x="500" y="1750"/>
                      <a:pt x="500" y="1750"/>
                      <a:pt x="500" y="1750"/>
                    </a:cubicBezTo>
                    <a:cubicBezTo>
                      <a:pt x="63" y="2187"/>
                      <a:pt x="63" y="2187"/>
                      <a:pt x="63" y="2187"/>
                    </a:cubicBezTo>
                    <a:cubicBezTo>
                      <a:pt x="24" y="2235"/>
                      <a:pt x="0" y="2302"/>
                      <a:pt x="0" y="237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6716EC8-AC6B-44A0-8BD9-6D66A55BA528}"/>
                  </a:ext>
                </a:extLst>
              </p:cNvPr>
              <p:cNvGrpSpPr/>
              <p:nvPr/>
            </p:nvGrpSpPr>
            <p:grpSpPr>
              <a:xfrm>
                <a:off x="1124660" y="2438555"/>
                <a:ext cx="593820" cy="706058"/>
                <a:chOff x="6447047" y="5804307"/>
                <a:chExt cx="414034" cy="492291"/>
              </a:xfrm>
              <a:grpFill/>
            </p:grpSpPr>
            <p:sp>
              <p:nvSpPr>
                <p:cNvPr id="29" name="Freeform 9">
                  <a:extLst>
                    <a:ext uri="{FF2B5EF4-FFF2-40B4-BE49-F238E27FC236}">
                      <a16:creationId xmlns:a16="http://schemas.microsoft.com/office/drawing/2014/main" id="{EE647BA4-83E5-4555-B44A-0C68B23B23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7047" y="6094541"/>
                  <a:ext cx="414034" cy="202057"/>
                </a:xfrm>
                <a:custGeom>
                  <a:avLst/>
                  <a:gdLst>
                    <a:gd name="T0" fmla="*/ 56 w 56"/>
                    <a:gd name="T1" fmla="*/ 28 h 28"/>
                    <a:gd name="T2" fmla="*/ 28 w 56"/>
                    <a:gd name="T3" fmla="*/ 0 h 28"/>
                    <a:gd name="T4" fmla="*/ 0 w 56"/>
                    <a:gd name="T5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6" h="28">
                      <a:moveTo>
                        <a:pt x="56" y="28"/>
                      </a:moveTo>
                      <a:cubicBezTo>
                        <a:pt x="56" y="13"/>
                        <a:pt x="44" y="0"/>
                        <a:pt x="28" y="0"/>
                      </a:cubicBezTo>
                      <a:cubicBezTo>
                        <a:pt x="12" y="0"/>
                        <a:pt x="0" y="13"/>
                        <a:pt x="0" y="28"/>
                      </a:cubicBezTo>
                    </a:path>
                  </a:pathLst>
                </a:custGeom>
                <a:grp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40525C-D24D-4468-A2AF-27B3F985DF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07270" y="5804307"/>
                  <a:ext cx="293587" cy="290228"/>
                </a:xfrm>
                <a:prstGeom prst="ellipse">
                  <a:avLst/>
                </a:prstGeom>
                <a:grp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3148B4F-4B1E-48CC-97A2-14E71A967CE7}"/>
              </a:ext>
            </a:extLst>
          </p:cNvPr>
          <p:cNvSpPr txBox="1"/>
          <p:nvPr/>
        </p:nvSpPr>
        <p:spPr>
          <a:xfrm>
            <a:off x="1523370" y="3845533"/>
            <a:ext cx="145487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User 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A137737-C68D-42A4-893F-E39DD673E196}"/>
              </a:ext>
            </a:extLst>
          </p:cNvPr>
          <p:cNvSpPr/>
          <p:nvPr/>
        </p:nvSpPr>
        <p:spPr>
          <a:xfrm>
            <a:off x="2171798" y="1587252"/>
            <a:ext cx="1264137" cy="6595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1">
            <a:noAutofit/>
          </a:bodyPr>
          <a:lstStyle/>
          <a:p>
            <a:pPr marL="0" marR="0" lvl="0" indent="0" algn="l" defTabSz="878441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29" normalizeH="0" baseline="0" noProof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Adatum</a:t>
            </a:r>
            <a:endParaRPr kumimoji="0" lang="en-US" sz="2000" b="0" i="0" u="none" strike="noStrike" kern="1200" cap="none" spc="-29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8EFF3EF-655E-436E-8D10-0436F000F0A4}"/>
              </a:ext>
            </a:extLst>
          </p:cNvPr>
          <p:cNvSpPr/>
          <p:nvPr/>
        </p:nvSpPr>
        <p:spPr>
          <a:xfrm>
            <a:off x="9697081" y="1587252"/>
            <a:ext cx="1264137" cy="6595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1">
            <a:noAutofit/>
          </a:bodyPr>
          <a:lstStyle/>
          <a:p>
            <a:pPr marL="0" marR="0" lvl="0" indent="0" algn="l" defTabSz="878441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29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Contoso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1AFEC2-0048-9F20-3DA4-833CD20B6179}"/>
              </a:ext>
            </a:extLst>
          </p:cNvPr>
          <p:cNvGrpSpPr/>
          <p:nvPr/>
        </p:nvGrpSpPr>
        <p:grpSpPr>
          <a:xfrm>
            <a:off x="3775274" y="2802052"/>
            <a:ext cx="2013982" cy="1728845"/>
            <a:chOff x="3775274" y="2802052"/>
            <a:chExt cx="2013982" cy="17288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F35A1A-5DA4-772C-91E2-291C996090AE}"/>
                </a:ext>
              </a:extLst>
            </p:cNvPr>
            <p:cNvSpPr/>
            <p:nvPr/>
          </p:nvSpPr>
          <p:spPr bwMode="auto">
            <a:xfrm>
              <a:off x="3775274" y="2802052"/>
              <a:ext cx="2013982" cy="171572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Adatum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 Enterprise App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(Consent)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160A6548-0C44-4FFD-833A-5C40DBE3C0EA}"/>
                </a:ext>
              </a:extLst>
            </p:cNvPr>
            <p:cNvGrpSpPr/>
            <p:nvPr/>
          </p:nvGrpSpPr>
          <p:grpSpPr>
            <a:xfrm>
              <a:off x="3961052" y="3470241"/>
              <a:ext cx="1818898" cy="1060656"/>
              <a:chOff x="3441994" y="2445082"/>
              <a:chExt cx="1818898" cy="1060656"/>
            </a:xfrm>
          </p:grpSpPr>
          <p:sp>
            <p:nvSpPr>
              <p:cNvPr id="92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704DAB10-2B1A-480F-89D9-94E5FADBBBE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111480" y="2445082"/>
                <a:ext cx="479926" cy="553998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1270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ctr" rtl="0" fontAlgn="base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9725" algn="ctr" rtl="0" fontAlgn="base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449" algn="ctr" rtl="0" fontAlgn="base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9174" algn="ctr" rtl="0" fontAlgn="base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8898" algn="ctr" rtl="0" fontAlgn="base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98623" algn="l" defTabSz="1079449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38348" algn="l" defTabSz="1079449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8072" algn="l" defTabSz="1079449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17797" algn="l" defTabSz="1079449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42E9C0C-CBD7-4567-8BCD-4577BAF60D7A}"/>
                  </a:ext>
                </a:extLst>
              </p:cNvPr>
              <p:cNvSpPr txBox="1"/>
              <p:nvPr/>
            </p:nvSpPr>
            <p:spPr>
              <a:xfrm>
                <a:off x="3441994" y="3074851"/>
                <a:ext cx="181889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Adatum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</a:t>
                </a:r>
                <a:b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Data</a:t>
                </a:r>
              </a:p>
            </p:txBody>
          </p:sp>
        </p:grp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6B1BA1A-20EF-424C-9D06-63881E5A491E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3078339" y="2963611"/>
            <a:ext cx="884061" cy="855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6DC79E-4EAC-8E45-7538-B4DA3E5D814B}"/>
              </a:ext>
            </a:extLst>
          </p:cNvPr>
          <p:cNvGrpSpPr/>
          <p:nvPr/>
        </p:nvGrpSpPr>
        <p:grpSpPr>
          <a:xfrm>
            <a:off x="8951687" y="2136078"/>
            <a:ext cx="1655064" cy="1924899"/>
            <a:chOff x="8951687" y="2136078"/>
            <a:chExt cx="1655064" cy="192489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DB93482-19A6-4DE1-892E-C7CA98B93206}"/>
                </a:ext>
              </a:extLst>
            </p:cNvPr>
            <p:cNvGrpSpPr/>
            <p:nvPr/>
          </p:nvGrpSpPr>
          <p:grpSpPr>
            <a:xfrm>
              <a:off x="8951687" y="2136078"/>
              <a:ext cx="1655064" cy="1924899"/>
              <a:chOff x="8951687" y="2136078"/>
              <a:chExt cx="1655064" cy="1924899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0D9CA2FA-6BD1-41AD-AD23-1E11BE849489}"/>
                  </a:ext>
                </a:extLst>
              </p:cNvPr>
              <p:cNvGrpSpPr/>
              <p:nvPr/>
            </p:nvGrpSpPr>
            <p:grpSpPr>
              <a:xfrm>
                <a:off x="8951687" y="2136078"/>
                <a:ext cx="1655064" cy="1655064"/>
                <a:chOff x="1675884" y="3199139"/>
                <a:chExt cx="986281" cy="986281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1C105CEA-2D69-45C8-8F70-3821C7C07AF0}"/>
                    </a:ext>
                  </a:extLst>
                </p:cNvPr>
                <p:cNvSpPr/>
                <p:nvPr/>
              </p:nvSpPr>
              <p:spPr bwMode="auto">
                <a:xfrm>
                  <a:off x="1675884" y="3199139"/>
                  <a:ext cx="986281" cy="986281"/>
                </a:xfrm>
                <a:prstGeom prst="ellipse">
                  <a:avLst/>
                </a:prstGeom>
                <a:solidFill>
                  <a:schemeClr val="bg1"/>
                </a:solidFill>
                <a:ln w="9525" cap="sq">
                  <a:solidFill>
                    <a:schemeClr val="bg2">
                      <a:lumMod val="75000"/>
                    </a:schemeClr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4D55CD2F-3205-424F-BC48-54CACC8168A2}"/>
                    </a:ext>
                  </a:extLst>
                </p:cNvPr>
                <p:cNvGrpSpPr/>
                <p:nvPr/>
              </p:nvGrpSpPr>
              <p:grpSpPr>
                <a:xfrm>
                  <a:off x="1833837" y="3421671"/>
                  <a:ext cx="670376" cy="541218"/>
                  <a:chOff x="1124660" y="2438555"/>
                  <a:chExt cx="1323363" cy="1068399"/>
                </a:xfrm>
              </p:grpSpPr>
              <p:sp>
                <p:nvSpPr>
                  <p:cNvPr id="82" name="Freeform 5">
                    <a:extLst>
                      <a:ext uri="{FF2B5EF4-FFF2-40B4-BE49-F238E27FC236}">
                        <a16:creationId xmlns:a16="http://schemas.microsoft.com/office/drawing/2014/main" id="{9B1ED0BF-8141-457B-B151-B557A4CB06D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610118" y="2948250"/>
                    <a:ext cx="837905" cy="558704"/>
                  </a:xfrm>
                  <a:custGeom>
                    <a:avLst/>
                    <a:gdLst>
                      <a:gd name="T0" fmla="*/ 3250 w 3750"/>
                      <a:gd name="T1" fmla="*/ 1750 h 2500"/>
                      <a:gd name="T2" fmla="*/ 500 w 3750"/>
                      <a:gd name="T3" fmla="*/ 1750 h 2500"/>
                      <a:gd name="T4" fmla="*/ 500 w 3750"/>
                      <a:gd name="T5" fmla="*/ 0 h 2500"/>
                      <a:gd name="T6" fmla="*/ 3250 w 3750"/>
                      <a:gd name="T7" fmla="*/ 0 h 2500"/>
                      <a:gd name="T8" fmla="*/ 3250 w 3750"/>
                      <a:gd name="T9" fmla="*/ 1750 h 2500"/>
                      <a:gd name="T10" fmla="*/ 0 w 3750"/>
                      <a:gd name="T11" fmla="*/ 2375 h 2500"/>
                      <a:gd name="T12" fmla="*/ 125 w 3750"/>
                      <a:gd name="T13" fmla="*/ 2500 h 2500"/>
                      <a:gd name="T14" fmla="*/ 3625 w 3750"/>
                      <a:gd name="T15" fmla="*/ 2500 h 2500"/>
                      <a:gd name="T16" fmla="*/ 3750 w 3750"/>
                      <a:gd name="T17" fmla="*/ 2375 h 2500"/>
                      <a:gd name="T18" fmla="*/ 3688 w 3750"/>
                      <a:gd name="T19" fmla="*/ 2187 h 2500"/>
                      <a:gd name="T20" fmla="*/ 3250 w 3750"/>
                      <a:gd name="T21" fmla="*/ 1750 h 2500"/>
                      <a:gd name="T22" fmla="*/ 500 w 3750"/>
                      <a:gd name="T23" fmla="*/ 1750 h 2500"/>
                      <a:gd name="T24" fmla="*/ 63 w 3750"/>
                      <a:gd name="T25" fmla="*/ 2187 h 2500"/>
                      <a:gd name="T26" fmla="*/ 0 w 3750"/>
                      <a:gd name="T27" fmla="*/ 2375 h 2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50" h="2500">
                        <a:moveTo>
                          <a:pt x="3250" y="1750"/>
                        </a:moveTo>
                        <a:cubicBezTo>
                          <a:pt x="500" y="1750"/>
                          <a:pt x="500" y="1750"/>
                          <a:pt x="500" y="1750"/>
                        </a:cubicBezTo>
                        <a:cubicBezTo>
                          <a:pt x="500" y="0"/>
                          <a:pt x="500" y="0"/>
                          <a:pt x="500" y="0"/>
                        </a:cubicBezTo>
                        <a:cubicBezTo>
                          <a:pt x="3250" y="0"/>
                          <a:pt x="3250" y="0"/>
                          <a:pt x="3250" y="0"/>
                        </a:cubicBezTo>
                        <a:lnTo>
                          <a:pt x="3250" y="1750"/>
                        </a:lnTo>
                        <a:close/>
                        <a:moveTo>
                          <a:pt x="0" y="2375"/>
                        </a:moveTo>
                        <a:cubicBezTo>
                          <a:pt x="0" y="2444"/>
                          <a:pt x="56" y="2500"/>
                          <a:pt x="125" y="2500"/>
                        </a:cubicBezTo>
                        <a:cubicBezTo>
                          <a:pt x="3625" y="2500"/>
                          <a:pt x="3625" y="2500"/>
                          <a:pt x="3625" y="2500"/>
                        </a:cubicBezTo>
                        <a:cubicBezTo>
                          <a:pt x="3694" y="2500"/>
                          <a:pt x="3750" y="2444"/>
                          <a:pt x="3750" y="2375"/>
                        </a:cubicBezTo>
                        <a:cubicBezTo>
                          <a:pt x="3750" y="2302"/>
                          <a:pt x="3726" y="2235"/>
                          <a:pt x="3688" y="2187"/>
                        </a:cubicBezTo>
                        <a:cubicBezTo>
                          <a:pt x="3250" y="1750"/>
                          <a:pt x="3250" y="1750"/>
                          <a:pt x="3250" y="1750"/>
                        </a:cubicBezTo>
                        <a:cubicBezTo>
                          <a:pt x="500" y="1750"/>
                          <a:pt x="500" y="1750"/>
                          <a:pt x="500" y="1750"/>
                        </a:cubicBezTo>
                        <a:cubicBezTo>
                          <a:pt x="63" y="2187"/>
                          <a:pt x="63" y="2187"/>
                          <a:pt x="63" y="2187"/>
                        </a:cubicBezTo>
                        <a:cubicBezTo>
                          <a:pt x="24" y="2235"/>
                          <a:pt x="0" y="2302"/>
                          <a:pt x="0" y="2375"/>
                        </a:cubicBezTo>
                        <a:close/>
                      </a:path>
                    </a:pathLst>
                  </a:custGeom>
                  <a:noFill/>
                  <a:ln w="12700" cap="flat">
                    <a:solidFill>
                      <a:schemeClr val="accent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87880" tIns="43940" rIns="87880" bIns="4394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7872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3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95A2F89E-DC73-462F-9AA1-56CF389A7505}"/>
                      </a:ext>
                    </a:extLst>
                  </p:cNvPr>
                  <p:cNvGrpSpPr/>
                  <p:nvPr/>
                </p:nvGrpSpPr>
                <p:grpSpPr>
                  <a:xfrm>
                    <a:off x="1124660" y="2438555"/>
                    <a:ext cx="593820" cy="706058"/>
                    <a:chOff x="6447047" y="5804307"/>
                    <a:chExt cx="414034" cy="492291"/>
                  </a:xfrm>
                </p:grpSpPr>
                <p:sp>
                  <p:nvSpPr>
                    <p:cNvPr id="84" name="Freeform 9">
                      <a:extLst>
                        <a:ext uri="{FF2B5EF4-FFF2-40B4-BE49-F238E27FC236}">
                          <a16:creationId xmlns:a16="http://schemas.microsoft.com/office/drawing/2014/main" id="{2BC2DFF4-3B56-4EA4-97E7-268A28209F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447047" y="6094541"/>
                      <a:ext cx="414034" cy="202057"/>
                    </a:xfrm>
                    <a:custGeom>
                      <a:avLst/>
                      <a:gdLst>
                        <a:gd name="T0" fmla="*/ 56 w 56"/>
                        <a:gd name="T1" fmla="*/ 28 h 28"/>
                        <a:gd name="T2" fmla="*/ 28 w 56"/>
                        <a:gd name="T3" fmla="*/ 0 h 28"/>
                        <a:gd name="T4" fmla="*/ 0 w 56"/>
                        <a:gd name="T5" fmla="*/ 28 h 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56" h="28">
                          <a:moveTo>
                            <a:pt x="56" y="28"/>
                          </a:moveTo>
                          <a:cubicBezTo>
                            <a:pt x="56" y="13"/>
                            <a:pt x="44" y="0"/>
                            <a:pt x="28" y="0"/>
                          </a:cubicBezTo>
                          <a:cubicBezTo>
                            <a:pt x="12" y="0"/>
                            <a:pt x="0" y="13"/>
                            <a:pt x="0" y="28"/>
                          </a:cubicBezTo>
                        </a:path>
                      </a:pathLst>
                    </a:custGeom>
                    <a:noFill/>
                    <a:ln w="12700" cap="flat">
                      <a:solidFill>
                        <a:schemeClr val="accent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8963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7D8ADB4C-2D03-4A69-86FE-6D66FA9D231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507270" y="5804307"/>
                      <a:ext cx="293587" cy="290228"/>
                    </a:xfrm>
                    <a:prstGeom prst="ellips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ysDot"/>
                      <a:miter lim="800000"/>
                      <a:headEnd/>
                      <a:tailEnd/>
                    </a:ln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8963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B6CF994-5FA1-4AFF-81DB-B914398AB07F}"/>
                  </a:ext>
                </a:extLst>
              </p:cNvPr>
              <p:cNvSpPr txBox="1"/>
              <p:nvPr/>
            </p:nvSpPr>
            <p:spPr>
              <a:xfrm>
                <a:off x="9007269" y="3845533"/>
                <a:ext cx="154390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User B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E803CE-87E8-458A-96B7-3750992DBDB7}"/>
                </a:ext>
              </a:extLst>
            </p:cNvPr>
            <p:cNvSpPr txBox="1"/>
            <p:nvPr/>
          </p:nvSpPr>
          <p:spPr>
            <a:xfrm>
              <a:off x="9007269" y="3845533"/>
              <a:ext cx="154390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User B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A01C102-9AE6-4D1D-B49C-7BE36F01EC84}"/>
                </a:ext>
              </a:extLst>
            </p:cNvPr>
            <p:cNvSpPr/>
            <p:nvPr/>
          </p:nvSpPr>
          <p:spPr bwMode="auto">
            <a:xfrm>
              <a:off x="8951687" y="2136078"/>
              <a:ext cx="1655064" cy="165506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384775D-B7A2-4160-AD9C-FDA177C6BBB5}"/>
                </a:ext>
              </a:extLst>
            </p:cNvPr>
            <p:cNvGrpSpPr/>
            <p:nvPr/>
          </p:nvGrpSpPr>
          <p:grpSpPr>
            <a:xfrm>
              <a:off x="9216746" y="2509506"/>
              <a:ext cx="1124948" cy="908210"/>
              <a:chOff x="1124660" y="2438555"/>
              <a:chExt cx="1323363" cy="1068399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99" name="Freeform 5">
                <a:extLst>
                  <a:ext uri="{FF2B5EF4-FFF2-40B4-BE49-F238E27FC236}">
                    <a16:creationId xmlns:a16="http://schemas.microsoft.com/office/drawing/2014/main" id="{6E6F044B-BC8D-42D3-AF5D-6D6FBC1579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10118" y="2948250"/>
                <a:ext cx="837905" cy="558704"/>
              </a:xfrm>
              <a:custGeom>
                <a:avLst/>
                <a:gdLst>
                  <a:gd name="T0" fmla="*/ 3250 w 3750"/>
                  <a:gd name="T1" fmla="*/ 1750 h 2500"/>
                  <a:gd name="T2" fmla="*/ 500 w 3750"/>
                  <a:gd name="T3" fmla="*/ 1750 h 2500"/>
                  <a:gd name="T4" fmla="*/ 500 w 3750"/>
                  <a:gd name="T5" fmla="*/ 0 h 2500"/>
                  <a:gd name="T6" fmla="*/ 3250 w 3750"/>
                  <a:gd name="T7" fmla="*/ 0 h 2500"/>
                  <a:gd name="T8" fmla="*/ 3250 w 3750"/>
                  <a:gd name="T9" fmla="*/ 1750 h 2500"/>
                  <a:gd name="T10" fmla="*/ 0 w 3750"/>
                  <a:gd name="T11" fmla="*/ 2375 h 2500"/>
                  <a:gd name="T12" fmla="*/ 125 w 3750"/>
                  <a:gd name="T13" fmla="*/ 2500 h 2500"/>
                  <a:gd name="T14" fmla="*/ 3625 w 3750"/>
                  <a:gd name="T15" fmla="*/ 2500 h 2500"/>
                  <a:gd name="T16" fmla="*/ 3750 w 3750"/>
                  <a:gd name="T17" fmla="*/ 2375 h 2500"/>
                  <a:gd name="T18" fmla="*/ 3688 w 3750"/>
                  <a:gd name="T19" fmla="*/ 2187 h 2500"/>
                  <a:gd name="T20" fmla="*/ 3250 w 3750"/>
                  <a:gd name="T21" fmla="*/ 1750 h 2500"/>
                  <a:gd name="T22" fmla="*/ 500 w 3750"/>
                  <a:gd name="T23" fmla="*/ 1750 h 2500"/>
                  <a:gd name="T24" fmla="*/ 63 w 3750"/>
                  <a:gd name="T25" fmla="*/ 2187 h 2500"/>
                  <a:gd name="T26" fmla="*/ 0 w 3750"/>
                  <a:gd name="T27" fmla="*/ 2375 h 2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50" h="2500">
                    <a:moveTo>
                      <a:pt x="3250" y="1750"/>
                    </a:moveTo>
                    <a:cubicBezTo>
                      <a:pt x="500" y="1750"/>
                      <a:pt x="500" y="1750"/>
                      <a:pt x="500" y="1750"/>
                    </a:cubicBezTo>
                    <a:cubicBezTo>
                      <a:pt x="500" y="0"/>
                      <a:pt x="500" y="0"/>
                      <a:pt x="500" y="0"/>
                    </a:cubicBezTo>
                    <a:cubicBezTo>
                      <a:pt x="3250" y="0"/>
                      <a:pt x="3250" y="0"/>
                      <a:pt x="3250" y="0"/>
                    </a:cubicBezTo>
                    <a:lnTo>
                      <a:pt x="3250" y="1750"/>
                    </a:lnTo>
                    <a:close/>
                    <a:moveTo>
                      <a:pt x="0" y="2375"/>
                    </a:moveTo>
                    <a:cubicBezTo>
                      <a:pt x="0" y="2444"/>
                      <a:pt x="56" y="2500"/>
                      <a:pt x="125" y="2500"/>
                    </a:cubicBezTo>
                    <a:cubicBezTo>
                      <a:pt x="3625" y="2500"/>
                      <a:pt x="3625" y="2500"/>
                      <a:pt x="3625" y="2500"/>
                    </a:cubicBezTo>
                    <a:cubicBezTo>
                      <a:pt x="3694" y="2500"/>
                      <a:pt x="3750" y="2444"/>
                      <a:pt x="3750" y="2375"/>
                    </a:cubicBezTo>
                    <a:cubicBezTo>
                      <a:pt x="3750" y="2302"/>
                      <a:pt x="3726" y="2235"/>
                      <a:pt x="3688" y="2187"/>
                    </a:cubicBezTo>
                    <a:cubicBezTo>
                      <a:pt x="3250" y="1750"/>
                      <a:pt x="3250" y="1750"/>
                      <a:pt x="3250" y="1750"/>
                    </a:cubicBezTo>
                    <a:cubicBezTo>
                      <a:pt x="500" y="1750"/>
                      <a:pt x="500" y="1750"/>
                      <a:pt x="500" y="1750"/>
                    </a:cubicBezTo>
                    <a:cubicBezTo>
                      <a:pt x="63" y="2187"/>
                      <a:pt x="63" y="2187"/>
                      <a:pt x="63" y="2187"/>
                    </a:cubicBezTo>
                    <a:cubicBezTo>
                      <a:pt x="24" y="2235"/>
                      <a:pt x="0" y="2302"/>
                      <a:pt x="0" y="237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925C2F33-8E69-4F5E-99FD-299C35EB42A0}"/>
                  </a:ext>
                </a:extLst>
              </p:cNvPr>
              <p:cNvGrpSpPr/>
              <p:nvPr/>
            </p:nvGrpSpPr>
            <p:grpSpPr>
              <a:xfrm>
                <a:off x="1124660" y="2438555"/>
                <a:ext cx="593820" cy="706058"/>
                <a:chOff x="6447047" y="5804307"/>
                <a:chExt cx="414034" cy="492291"/>
              </a:xfrm>
              <a:grpFill/>
            </p:grpSpPr>
            <p:sp>
              <p:nvSpPr>
                <p:cNvPr id="101" name="Freeform 9">
                  <a:extLst>
                    <a:ext uri="{FF2B5EF4-FFF2-40B4-BE49-F238E27FC236}">
                      <a16:creationId xmlns:a16="http://schemas.microsoft.com/office/drawing/2014/main" id="{0951BCA5-969A-4BD7-B8F8-C77E5F75AC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7047" y="6094541"/>
                  <a:ext cx="414034" cy="202057"/>
                </a:xfrm>
                <a:custGeom>
                  <a:avLst/>
                  <a:gdLst>
                    <a:gd name="T0" fmla="*/ 56 w 56"/>
                    <a:gd name="T1" fmla="*/ 28 h 28"/>
                    <a:gd name="T2" fmla="*/ 28 w 56"/>
                    <a:gd name="T3" fmla="*/ 0 h 28"/>
                    <a:gd name="T4" fmla="*/ 0 w 56"/>
                    <a:gd name="T5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6" h="28">
                      <a:moveTo>
                        <a:pt x="56" y="28"/>
                      </a:moveTo>
                      <a:cubicBezTo>
                        <a:pt x="56" y="13"/>
                        <a:pt x="44" y="0"/>
                        <a:pt x="28" y="0"/>
                      </a:cubicBezTo>
                      <a:cubicBezTo>
                        <a:pt x="12" y="0"/>
                        <a:pt x="0" y="13"/>
                        <a:pt x="0" y="28"/>
                      </a:cubicBezTo>
                    </a:path>
                  </a:pathLst>
                </a:custGeom>
                <a:grp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7EADE1B-E9C2-4464-B913-293ED176B3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07270" y="5804307"/>
                  <a:ext cx="293587" cy="290228"/>
                </a:xfrm>
                <a:prstGeom prst="ellipse">
                  <a:avLst/>
                </a:prstGeom>
                <a:grp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8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833E9D44-8266-4273-9CAE-D2309D7DB624}"/>
              </a:ext>
            </a:extLst>
          </p:cNvPr>
          <p:cNvCxnSpPr>
            <a:cxnSpLocks/>
            <a:endCxn id="97" idx="2"/>
          </p:cNvCxnSpPr>
          <p:nvPr/>
        </p:nvCxnSpPr>
        <p:spPr>
          <a:xfrm>
            <a:off x="7744265" y="2963610"/>
            <a:ext cx="1207422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49883F6-7245-45E1-858B-316EC0E7555B}"/>
              </a:ext>
            </a:extLst>
          </p:cNvPr>
          <p:cNvSpPr txBox="1"/>
          <p:nvPr/>
        </p:nvSpPr>
        <p:spPr>
          <a:xfrm>
            <a:off x="3775275" y="4936735"/>
            <a:ext cx="447634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Uses common, organizations, or consumers, endpoints to sign in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No invitation/external account needed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Known as a Multi-tenant app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8B2F2A-A96B-3E1B-C5C6-8F21381EE5B1}"/>
              </a:ext>
            </a:extLst>
          </p:cNvPr>
          <p:cNvGrpSpPr/>
          <p:nvPr/>
        </p:nvGrpSpPr>
        <p:grpSpPr>
          <a:xfrm>
            <a:off x="5896723" y="2802052"/>
            <a:ext cx="2013982" cy="1728845"/>
            <a:chOff x="5896723" y="2802052"/>
            <a:chExt cx="2013982" cy="17288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37B9E8-BACA-00A2-2753-365A8C1B85C4}"/>
                </a:ext>
              </a:extLst>
            </p:cNvPr>
            <p:cNvSpPr/>
            <p:nvPr/>
          </p:nvSpPr>
          <p:spPr bwMode="auto">
            <a:xfrm>
              <a:off x="5896723" y="2802052"/>
              <a:ext cx="2013982" cy="171572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Contoso Enterprise App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(Consent)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494A29C-3055-4375-A005-BFABE7C645EF}"/>
                </a:ext>
              </a:extLst>
            </p:cNvPr>
            <p:cNvGrpSpPr/>
            <p:nvPr/>
          </p:nvGrpSpPr>
          <p:grpSpPr>
            <a:xfrm>
              <a:off x="5943325" y="3470241"/>
              <a:ext cx="1818898" cy="1060656"/>
              <a:chOff x="3441994" y="2445082"/>
              <a:chExt cx="1818898" cy="1060656"/>
            </a:xfrm>
          </p:grpSpPr>
          <p:sp>
            <p:nvSpPr>
              <p:cNvPr id="89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DB5860CE-2E35-46F9-80F8-ED82EAE8828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111480" y="2445082"/>
                <a:ext cx="479926" cy="553998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1270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ctr" rtl="0" fontAlgn="base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9725" algn="ctr" rtl="0" fontAlgn="base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449" algn="ctr" rtl="0" fontAlgn="base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9174" algn="ctr" rtl="0" fontAlgn="base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8898" algn="ctr" rtl="0" fontAlgn="base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98623" algn="l" defTabSz="1079449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38348" algn="l" defTabSz="1079449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8072" algn="l" defTabSz="1079449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17797" algn="l" defTabSz="1079449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77310CA-EAA7-4846-9554-20B130C29007}"/>
                  </a:ext>
                </a:extLst>
              </p:cNvPr>
              <p:cNvSpPr txBox="1"/>
              <p:nvPr/>
            </p:nvSpPr>
            <p:spPr>
              <a:xfrm>
                <a:off x="3441994" y="3074851"/>
                <a:ext cx="181889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Contoso </a:t>
                </a:r>
                <a:b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Data</a:t>
                </a:r>
              </a:p>
            </p:txBody>
          </p:sp>
        </p:grpSp>
      </p:grp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692DFC2-BCF5-41E1-ACD1-5D3AAFE41CC6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3435935" y="1917021"/>
            <a:ext cx="2406663" cy="456803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06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6398E9A-BF5B-78AC-CCCF-E80F10E6BCC5}"/>
              </a:ext>
            </a:extLst>
          </p:cNvPr>
          <p:cNvSpPr/>
          <p:nvPr/>
        </p:nvSpPr>
        <p:spPr bwMode="auto">
          <a:xfrm>
            <a:off x="3775275" y="2706652"/>
            <a:ext cx="2551034" cy="175603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Adatum</a:t>
            </a: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Enterprise App (Consent)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521D6A-9981-49D2-AA38-2D032AB7383C}"/>
              </a:ext>
            </a:extLst>
          </p:cNvPr>
          <p:cNvSpPr/>
          <p:nvPr/>
        </p:nvSpPr>
        <p:spPr bwMode="auto">
          <a:xfrm>
            <a:off x="3775275" y="2345249"/>
            <a:ext cx="2551034" cy="3662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App Registration</a:t>
            </a:r>
          </a:p>
        </p:txBody>
      </p:sp>
      <p:grpSp>
        <p:nvGrpSpPr>
          <p:cNvPr id="26" name="Group 207">
            <a:extLst>
              <a:ext uri="{FF2B5EF4-FFF2-40B4-BE49-F238E27FC236}">
                <a16:creationId xmlns:a16="http://schemas.microsoft.com/office/drawing/2014/main" id="{3DFB7B86-BD07-4A5F-931B-3E05031ECD2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5678" y="1428750"/>
            <a:ext cx="2370257" cy="5135563"/>
            <a:chOff x="3860" y="2040"/>
            <a:chExt cx="150" cy="325"/>
          </a:xfrm>
          <a:noFill/>
        </p:grpSpPr>
        <p:sp>
          <p:nvSpPr>
            <p:cNvPr id="27" name="Rectangle 208">
              <a:extLst>
                <a:ext uri="{FF2B5EF4-FFF2-40B4-BE49-F238E27FC236}">
                  <a16:creationId xmlns:a16="http://schemas.microsoft.com/office/drawing/2014/main" id="{31CB0E78-E170-443E-A686-D50E0CACE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" y="2071"/>
              <a:ext cx="150" cy="294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211">
              <a:extLst>
                <a:ext uri="{FF2B5EF4-FFF2-40B4-BE49-F238E27FC236}">
                  <a16:creationId xmlns:a16="http://schemas.microsoft.com/office/drawing/2014/main" id="{3FE56F62-3463-40B3-9142-358AF1C4C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" y="2312"/>
              <a:ext cx="36" cy="53"/>
            </a:xfrm>
            <a:custGeom>
              <a:avLst/>
              <a:gdLst>
                <a:gd name="T0" fmla="*/ 19 w 19"/>
                <a:gd name="T1" fmla="*/ 28 h 28"/>
                <a:gd name="T2" fmla="*/ 19 w 19"/>
                <a:gd name="T3" fmla="*/ 10 h 28"/>
                <a:gd name="T4" fmla="*/ 9 w 19"/>
                <a:gd name="T5" fmla="*/ 0 h 28"/>
                <a:gd name="T6" fmla="*/ 0 w 19"/>
                <a:gd name="T7" fmla="*/ 10 h 28"/>
                <a:gd name="T8" fmla="*/ 0 w 19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8">
                  <a:moveTo>
                    <a:pt x="19" y="28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DC627BFB-4FF7-4411-9801-7C8F4042E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040"/>
              <a:ext cx="42" cy="31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39702320-244C-4A33-8880-BB44F222B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09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Rectangle 214">
              <a:extLst>
                <a:ext uri="{FF2B5EF4-FFF2-40B4-BE49-F238E27FC236}">
                  <a16:creationId xmlns:a16="http://schemas.microsoft.com/office/drawing/2014/main" id="{88C3510E-4AAD-4944-B7D2-11D90CE25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13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Rectangle 215">
              <a:extLst>
                <a:ext uri="{FF2B5EF4-FFF2-40B4-BE49-F238E27FC236}">
                  <a16:creationId xmlns:a16="http://schemas.microsoft.com/office/drawing/2014/main" id="{81104053-27FE-4102-B6A2-681936CD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176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Rectangle 216">
              <a:extLst>
                <a:ext uri="{FF2B5EF4-FFF2-40B4-BE49-F238E27FC236}">
                  <a16:creationId xmlns:a16="http://schemas.microsoft.com/office/drawing/2014/main" id="{5DE653E5-67B2-439F-B73B-7173126FF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216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Rectangle 217">
              <a:extLst>
                <a:ext uri="{FF2B5EF4-FFF2-40B4-BE49-F238E27FC236}">
                  <a16:creationId xmlns:a16="http://schemas.microsoft.com/office/drawing/2014/main" id="{BD0B9257-4F49-4F5C-A42C-EAA690E61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254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Rectangle 218">
              <a:extLst>
                <a:ext uri="{FF2B5EF4-FFF2-40B4-BE49-F238E27FC236}">
                  <a16:creationId xmlns:a16="http://schemas.microsoft.com/office/drawing/2014/main" id="{52307AC8-B24C-4B70-BAF8-0A2B318BC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09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Rectangle 219">
              <a:extLst>
                <a:ext uri="{FF2B5EF4-FFF2-40B4-BE49-F238E27FC236}">
                  <a16:creationId xmlns:a16="http://schemas.microsoft.com/office/drawing/2014/main" id="{6A9F2845-7972-4CE1-B9BF-5798AF51F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13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Rectangle 220">
              <a:extLst>
                <a:ext uri="{FF2B5EF4-FFF2-40B4-BE49-F238E27FC236}">
                  <a16:creationId xmlns:a16="http://schemas.microsoft.com/office/drawing/2014/main" id="{611BA7D8-1A81-4998-BB90-60BB3EF9B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176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Rectangle 221">
              <a:extLst>
                <a:ext uri="{FF2B5EF4-FFF2-40B4-BE49-F238E27FC236}">
                  <a16:creationId xmlns:a16="http://schemas.microsoft.com/office/drawing/2014/main" id="{694099BE-1711-4C8F-9E3F-DC3C47E83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216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Rectangle 222">
              <a:extLst>
                <a:ext uri="{FF2B5EF4-FFF2-40B4-BE49-F238E27FC236}">
                  <a16:creationId xmlns:a16="http://schemas.microsoft.com/office/drawing/2014/main" id="{38AC7296-942F-440A-B2E1-DC51B1A22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254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Rectangle 223">
              <a:extLst>
                <a:ext uri="{FF2B5EF4-FFF2-40B4-BE49-F238E27FC236}">
                  <a16:creationId xmlns:a16="http://schemas.microsoft.com/office/drawing/2014/main" id="{F1FF5898-725C-46D8-AEB6-4F409506C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09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Rectangle 224">
              <a:extLst>
                <a:ext uri="{FF2B5EF4-FFF2-40B4-BE49-F238E27FC236}">
                  <a16:creationId xmlns:a16="http://schemas.microsoft.com/office/drawing/2014/main" id="{50253DB0-66AA-40AB-B43F-165DD4BE8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13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Rectangle 225">
              <a:extLst>
                <a:ext uri="{FF2B5EF4-FFF2-40B4-BE49-F238E27FC236}">
                  <a16:creationId xmlns:a16="http://schemas.microsoft.com/office/drawing/2014/main" id="{B1D351AA-220E-4638-A377-2AB72E44E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176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Rectangle 226">
              <a:extLst>
                <a:ext uri="{FF2B5EF4-FFF2-40B4-BE49-F238E27FC236}">
                  <a16:creationId xmlns:a16="http://schemas.microsoft.com/office/drawing/2014/main" id="{90A0578D-C727-4006-B937-C92CB4210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216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Rectangle 227">
              <a:extLst>
                <a:ext uri="{FF2B5EF4-FFF2-40B4-BE49-F238E27FC236}">
                  <a16:creationId xmlns:a16="http://schemas.microsoft.com/office/drawing/2014/main" id="{D09F15DC-0F5E-497E-A218-78E4F0E78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254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EFE82E0-3254-4AB6-8255-3AB1B4BDB5DB}"/>
              </a:ext>
            </a:extLst>
          </p:cNvPr>
          <p:cNvCxnSpPr>
            <a:cxnSpLocks/>
            <a:stCxn id="89" idx="7"/>
          </p:cNvCxnSpPr>
          <p:nvPr/>
        </p:nvCxnSpPr>
        <p:spPr>
          <a:xfrm flipV="1">
            <a:off x="3029675" y="3888491"/>
            <a:ext cx="755589" cy="81595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207">
            <a:extLst>
              <a:ext uri="{FF2B5EF4-FFF2-40B4-BE49-F238E27FC236}">
                <a16:creationId xmlns:a16="http://schemas.microsoft.com/office/drawing/2014/main" id="{359F53F2-704B-4511-ADF1-23C027ACD66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90962" y="1428750"/>
            <a:ext cx="2370257" cy="5135563"/>
            <a:chOff x="3860" y="2040"/>
            <a:chExt cx="150" cy="325"/>
          </a:xfrm>
          <a:noFill/>
        </p:grpSpPr>
        <p:sp>
          <p:nvSpPr>
            <p:cNvPr id="61" name="Rectangle 208">
              <a:extLst>
                <a:ext uri="{FF2B5EF4-FFF2-40B4-BE49-F238E27FC236}">
                  <a16:creationId xmlns:a16="http://schemas.microsoft.com/office/drawing/2014/main" id="{F5F96FC2-E182-4EB6-ADA4-C652B78AA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" y="2071"/>
              <a:ext cx="150" cy="294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211">
              <a:extLst>
                <a:ext uri="{FF2B5EF4-FFF2-40B4-BE49-F238E27FC236}">
                  <a16:creationId xmlns:a16="http://schemas.microsoft.com/office/drawing/2014/main" id="{1F3236B5-7F0B-4331-8E0D-2252BF9F7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" y="2312"/>
              <a:ext cx="36" cy="53"/>
            </a:xfrm>
            <a:custGeom>
              <a:avLst/>
              <a:gdLst>
                <a:gd name="T0" fmla="*/ 19 w 19"/>
                <a:gd name="T1" fmla="*/ 28 h 28"/>
                <a:gd name="T2" fmla="*/ 19 w 19"/>
                <a:gd name="T3" fmla="*/ 10 h 28"/>
                <a:gd name="T4" fmla="*/ 9 w 19"/>
                <a:gd name="T5" fmla="*/ 0 h 28"/>
                <a:gd name="T6" fmla="*/ 0 w 19"/>
                <a:gd name="T7" fmla="*/ 10 h 28"/>
                <a:gd name="T8" fmla="*/ 0 w 19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8">
                  <a:moveTo>
                    <a:pt x="19" y="28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Rectangle 212">
              <a:extLst>
                <a:ext uri="{FF2B5EF4-FFF2-40B4-BE49-F238E27FC236}">
                  <a16:creationId xmlns:a16="http://schemas.microsoft.com/office/drawing/2014/main" id="{BDB9342D-A06E-4446-947B-7EB80FC15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040"/>
              <a:ext cx="42" cy="31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Rectangle 213">
              <a:extLst>
                <a:ext uri="{FF2B5EF4-FFF2-40B4-BE49-F238E27FC236}">
                  <a16:creationId xmlns:a16="http://schemas.microsoft.com/office/drawing/2014/main" id="{36803883-8470-41AC-8591-09BDBF712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09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Rectangle 214">
              <a:extLst>
                <a:ext uri="{FF2B5EF4-FFF2-40B4-BE49-F238E27FC236}">
                  <a16:creationId xmlns:a16="http://schemas.microsoft.com/office/drawing/2014/main" id="{AF0ABB88-C6E4-4AEC-957E-A2F799942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13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Rectangle 215">
              <a:extLst>
                <a:ext uri="{FF2B5EF4-FFF2-40B4-BE49-F238E27FC236}">
                  <a16:creationId xmlns:a16="http://schemas.microsoft.com/office/drawing/2014/main" id="{1256DAFB-858B-4147-99A6-D58325F84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176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Rectangle 216">
              <a:extLst>
                <a:ext uri="{FF2B5EF4-FFF2-40B4-BE49-F238E27FC236}">
                  <a16:creationId xmlns:a16="http://schemas.microsoft.com/office/drawing/2014/main" id="{6BAF6035-F87E-45D3-A4A0-CE7E4A44A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216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Rectangle 217">
              <a:extLst>
                <a:ext uri="{FF2B5EF4-FFF2-40B4-BE49-F238E27FC236}">
                  <a16:creationId xmlns:a16="http://schemas.microsoft.com/office/drawing/2014/main" id="{B43B0BFB-20EF-4E91-91EC-4167D83B4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254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Rectangle 218">
              <a:extLst>
                <a:ext uri="{FF2B5EF4-FFF2-40B4-BE49-F238E27FC236}">
                  <a16:creationId xmlns:a16="http://schemas.microsoft.com/office/drawing/2014/main" id="{7928DCD8-7635-478D-9D28-E06C11321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09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Rectangle 219">
              <a:extLst>
                <a:ext uri="{FF2B5EF4-FFF2-40B4-BE49-F238E27FC236}">
                  <a16:creationId xmlns:a16="http://schemas.microsoft.com/office/drawing/2014/main" id="{06D85507-BB7E-4C10-8C6B-483E29021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13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Rectangle 220">
              <a:extLst>
                <a:ext uri="{FF2B5EF4-FFF2-40B4-BE49-F238E27FC236}">
                  <a16:creationId xmlns:a16="http://schemas.microsoft.com/office/drawing/2014/main" id="{E856FC1F-4D7D-4E87-8BED-B68CA5FB5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176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Rectangle 221">
              <a:extLst>
                <a:ext uri="{FF2B5EF4-FFF2-40B4-BE49-F238E27FC236}">
                  <a16:creationId xmlns:a16="http://schemas.microsoft.com/office/drawing/2014/main" id="{DF54E572-E3C0-4EB1-A9D1-9A307FAB6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216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Rectangle 222">
              <a:extLst>
                <a:ext uri="{FF2B5EF4-FFF2-40B4-BE49-F238E27FC236}">
                  <a16:creationId xmlns:a16="http://schemas.microsoft.com/office/drawing/2014/main" id="{B7419A12-5138-4A3A-ABC9-84117ECD0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254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Rectangle 223">
              <a:extLst>
                <a:ext uri="{FF2B5EF4-FFF2-40B4-BE49-F238E27FC236}">
                  <a16:creationId xmlns:a16="http://schemas.microsoft.com/office/drawing/2014/main" id="{3F57830D-6CA3-4204-B4A7-F9FA2F5DE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09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Rectangle 224">
              <a:extLst>
                <a:ext uri="{FF2B5EF4-FFF2-40B4-BE49-F238E27FC236}">
                  <a16:creationId xmlns:a16="http://schemas.microsoft.com/office/drawing/2014/main" id="{6CD6BEAE-5238-4A28-8E8B-59D766D2F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138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Rectangle 225">
              <a:extLst>
                <a:ext uri="{FF2B5EF4-FFF2-40B4-BE49-F238E27FC236}">
                  <a16:creationId xmlns:a16="http://schemas.microsoft.com/office/drawing/2014/main" id="{5EF92A67-5896-4596-8892-1463F28E2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176"/>
              <a:ext cx="15" cy="15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Rectangle 226">
              <a:extLst>
                <a:ext uri="{FF2B5EF4-FFF2-40B4-BE49-F238E27FC236}">
                  <a16:creationId xmlns:a16="http://schemas.microsoft.com/office/drawing/2014/main" id="{FAA39145-8FCB-4D57-BDBB-CD57ED57A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216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Rectangle 227">
              <a:extLst>
                <a:ext uri="{FF2B5EF4-FFF2-40B4-BE49-F238E27FC236}">
                  <a16:creationId xmlns:a16="http://schemas.microsoft.com/office/drawing/2014/main" id="{9D0D3EA0-DCCB-4A0D-A4CC-2785A61F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2254"/>
              <a:ext cx="15" cy="16"/>
            </a:xfrm>
            <a:prstGeom prst="rect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484D8F-F2C2-4E99-8262-1B5126EF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Identities (aka B2B)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CD3F94-B837-4BA3-BB38-C9E40BB25DFF}"/>
              </a:ext>
            </a:extLst>
          </p:cNvPr>
          <p:cNvGrpSpPr/>
          <p:nvPr/>
        </p:nvGrpSpPr>
        <p:grpSpPr>
          <a:xfrm>
            <a:off x="1423275" y="2144631"/>
            <a:ext cx="1655064" cy="1655064"/>
            <a:chOff x="1675884" y="3199139"/>
            <a:chExt cx="986281" cy="986281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6FC44B-2EEA-4D9E-873A-CD15E9B50BB0}"/>
                </a:ext>
              </a:extLst>
            </p:cNvPr>
            <p:cNvSpPr/>
            <p:nvPr/>
          </p:nvSpPr>
          <p:spPr bwMode="auto">
            <a:xfrm>
              <a:off x="1675884" y="3199139"/>
              <a:ext cx="986281" cy="986281"/>
            </a:xfrm>
            <a:prstGeom prst="ellipse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1FEABE7-AE57-4716-B0AD-67FC83310CD2}"/>
                </a:ext>
              </a:extLst>
            </p:cNvPr>
            <p:cNvGrpSpPr/>
            <p:nvPr/>
          </p:nvGrpSpPr>
          <p:grpSpPr>
            <a:xfrm>
              <a:off x="1833837" y="3421671"/>
              <a:ext cx="670376" cy="541218"/>
              <a:chOff x="1124660" y="2438555"/>
              <a:chExt cx="1323363" cy="1068399"/>
            </a:xfrm>
            <a:grpFill/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22DF074B-C3D4-404D-8D59-F043084826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10118" y="2948250"/>
                <a:ext cx="837905" cy="558704"/>
              </a:xfrm>
              <a:custGeom>
                <a:avLst/>
                <a:gdLst>
                  <a:gd name="T0" fmla="*/ 3250 w 3750"/>
                  <a:gd name="T1" fmla="*/ 1750 h 2500"/>
                  <a:gd name="T2" fmla="*/ 500 w 3750"/>
                  <a:gd name="T3" fmla="*/ 1750 h 2500"/>
                  <a:gd name="T4" fmla="*/ 500 w 3750"/>
                  <a:gd name="T5" fmla="*/ 0 h 2500"/>
                  <a:gd name="T6" fmla="*/ 3250 w 3750"/>
                  <a:gd name="T7" fmla="*/ 0 h 2500"/>
                  <a:gd name="T8" fmla="*/ 3250 w 3750"/>
                  <a:gd name="T9" fmla="*/ 1750 h 2500"/>
                  <a:gd name="T10" fmla="*/ 0 w 3750"/>
                  <a:gd name="T11" fmla="*/ 2375 h 2500"/>
                  <a:gd name="T12" fmla="*/ 125 w 3750"/>
                  <a:gd name="T13" fmla="*/ 2500 h 2500"/>
                  <a:gd name="T14" fmla="*/ 3625 w 3750"/>
                  <a:gd name="T15" fmla="*/ 2500 h 2500"/>
                  <a:gd name="T16" fmla="*/ 3750 w 3750"/>
                  <a:gd name="T17" fmla="*/ 2375 h 2500"/>
                  <a:gd name="T18" fmla="*/ 3688 w 3750"/>
                  <a:gd name="T19" fmla="*/ 2187 h 2500"/>
                  <a:gd name="T20" fmla="*/ 3250 w 3750"/>
                  <a:gd name="T21" fmla="*/ 1750 h 2500"/>
                  <a:gd name="T22" fmla="*/ 500 w 3750"/>
                  <a:gd name="T23" fmla="*/ 1750 h 2500"/>
                  <a:gd name="T24" fmla="*/ 63 w 3750"/>
                  <a:gd name="T25" fmla="*/ 2187 h 2500"/>
                  <a:gd name="T26" fmla="*/ 0 w 3750"/>
                  <a:gd name="T27" fmla="*/ 2375 h 2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50" h="2500">
                    <a:moveTo>
                      <a:pt x="3250" y="1750"/>
                    </a:moveTo>
                    <a:cubicBezTo>
                      <a:pt x="500" y="1750"/>
                      <a:pt x="500" y="1750"/>
                      <a:pt x="500" y="1750"/>
                    </a:cubicBezTo>
                    <a:cubicBezTo>
                      <a:pt x="500" y="0"/>
                      <a:pt x="500" y="0"/>
                      <a:pt x="500" y="0"/>
                    </a:cubicBezTo>
                    <a:cubicBezTo>
                      <a:pt x="3250" y="0"/>
                      <a:pt x="3250" y="0"/>
                      <a:pt x="3250" y="0"/>
                    </a:cubicBezTo>
                    <a:lnTo>
                      <a:pt x="3250" y="1750"/>
                    </a:lnTo>
                    <a:close/>
                    <a:moveTo>
                      <a:pt x="0" y="2375"/>
                    </a:moveTo>
                    <a:cubicBezTo>
                      <a:pt x="0" y="2444"/>
                      <a:pt x="56" y="2500"/>
                      <a:pt x="125" y="2500"/>
                    </a:cubicBezTo>
                    <a:cubicBezTo>
                      <a:pt x="3625" y="2500"/>
                      <a:pt x="3625" y="2500"/>
                      <a:pt x="3625" y="2500"/>
                    </a:cubicBezTo>
                    <a:cubicBezTo>
                      <a:pt x="3694" y="2500"/>
                      <a:pt x="3750" y="2444"/>
                      <a:pt x="3750" y="2375"/>
                    </a:cubicBezTo>
                    <a:cubicBezTo>
                      <a:pt x="3750" y="2302"/>
                      <a:pt x="3726" y="2235"/>
                      <a:pt x="3688" y="2187"/>
                    </a:cubicBezTo>
                    <a:cubicBezTo>
                      <a:pt x="3250" y="1750"/>
                      <a:pt x="3250" y="1750"/>
                      <a:pt x="3250" y="1750"/>
                    </a:cubicBezTo>
                    <a:cubicBezTo>
                      <a:pt x="500" y="1750"/>
                      <a:pt x="500" y="1750"/>
                      <a:pt x="500" y="1750"/>
                    </a:cubicBezTo>
                    <a:cubicBezTo>
                      <a:pt x="63" y="2187"/>
                      <a:pt x="63" y="2187"/>
                      <a:pt x="63" y="2187"/>
                    </a:cubicBezTo>
                    <a:cubicBezTo>
                      <a:pt x="24" y="2235"/>
                      <a:pt x="0" y="2302"/>
                      <a:pt x="0" y="237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78727">
                  <a:defRPr/>
                </a:pPr>
                <a:endParaRPr lang="en-US" sz="173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6716EC8-AC6B-44A0-8BD9-6D66A55BA528}"/>
                  </a:ext>
                </a:extLst>
              </p:cNvPr>
              <p:cNvGrpSpPr/>
              <p:nvPr/>
            </p:nvGrpSpPr>
            <p:grpSpPr>
              <a:xfrm>
                <a:off x="1124660" y="2438555"/>
                <a:ext cx="593820" cy="706058"/>
                <a:chOff x="6447047" y="5804307"/>
                <a:chExt cx="414034" cy="492291"/>
              </a:xfrm>
              <a:grpFill/>
            </p:grpSpPr>
            <p:sp>
              <p:nvSpPr>
                <p:cNvPr id="29" name="Freeform 9">
                  <a:extLst>
                    <a:ext uri="{FF2B5EF4-FFF2-40B4-BE49-F238E27FC236}">
                      <a16:creationId xmlns:a16="http://schemas.microsoft.com/office/drawing/2014/main" id="{EE647BA4-83E5-4555-B44A-0C68B23B23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7047" y="6094541"/>
                  <a:ext cx="414034" cy="202057"/>
                </a:xfrm>
                <a:custGeom>
                  <a:avLst/>
                  <a:gdLst>
                    <a:gd name="T0" fmla="*/ 56 w 56"/>
                    <a:gd name="T1" fmla="*/ 28 h 28"/>
                    <a:gd name="T2" fmla="*/ 28 w 56"/>
                    <a:gd name="T3" fmla="*/ 0 h 28"/>
                    <a:gd name="T4" fmla="*/ 0 w 56"/>
                    <a:gd name="T5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6" h="28">
                      <a:moveTo>
                        <a:pt x="56" y="28"/>
                      </a:moveTo>
                      <a:cubicBezTo>
                        <a:pt x="56" y="13"/>
                        <a:pt x="44" y="0"/>
                        <a:pt x="28" y="0"/>
                      </a:cubicBezTo>
                      <a:cubicBezTo>
                        <a:pt x="12" y="0"/>
                        <a:pt x="0" y="13"/>
                        <a:pt x="0" y="28"/>
                      </a:cubicBezTo>
                    </a:path>
                  </a:pathLst>
                </a:custGeom>
                <a:grp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800" kern="0">
                    <a:solidFill>
                      <a:srgbClr val="353535"/>
                    </a:solidFill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40525C-D24D-4468-A2AF-27B3F985DF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07270" y="5804307"/>
                  <a:ext cx="293587" cy="290228"/>
                </a:xfrm>
                <a:prstGeom prst="ellipse">
                  <a:avLst/>
                </a:prstGeom>
                <a:grp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800" kern="0">
                    <a:solidFill>
                      <a:srgbClr val="353535"/>
                    </a:solidFill>
                  </a:endParaRPr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3148B4F-4B1E-48CC-97A2-14E71A967CE7}"/>
              </a:ext>
            </a:extLst>
          </p:cNvPr>
          <p:cNvSpPr txBox="1"/>
          <p:nvPr/>
        </p:nvSpPr>
        <p:spPr>
          <a:xfrm>
            <a:off x="1523370" y="3845533"/>
            <a:ext cx="145487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 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A137737-C68D-42A4-893F-E39DD673E196}"/>
              </a:ext>
            </a:extLst>
          </p:cNvPr>
          <p:cNvSpPr/>
          <p:nvPr/>
        </p:nvSpPr>
        <p:spPr>
          <a:xfrm>
            <a:off x="2171798" y="1587252"/>
            <a:ext cx="1264137" cy="6595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1">
            <a:noAutofit/>
          </a:bodyPr>
          <a:lstStyle/>
          <a:p>
            <a:pPr defTabSz="878441" fontAlgn="base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defRPr/>
            </a:pPr>
            <a:r>
              <a:rPr lang="en-US" sz="2000" spc="-29" dirty="0" err="1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Adatum</a:t>
            </a:r>
            <a:endParaRPr lang="en-US" sz="2000" spc="-29" dirty="0">
              <a:solidFill>
                <a:srgbClr val="50505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8EFF3EF-655E-436E-8D10-0436F000F0A4}"/>
              </a:ext>
            </a:extLst>
          </p:cNvPr>
          <p:cNvSpPr/>
          <p:nvPr/>
        </p:nvSpPr>
        <p:spPr>
          <a:xfrm>
            <a:off x="9697081" y="1587252"/>
            <a:ext cx="1264137" cy="6595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1">
            <a:noAutofit/>
          </a:bodyPr>
          <a:lstStyle/>
          <a:p>
            <a:pPr defTabSz="878441" fontAlgn="base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defRPr/>
            </a:pPr>
            <a:r>
              <a:rPr lang="en-US" sz="2000" spc="-29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Contoso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60A6548-0C44-4FFD-833A-5C40DBE3C0EA}"/>
              </a:ext>
            </a:extLst>
          </p:cNvPr>
          <p:cNvGrpSpPr/>
          <p:nvPr/>
        </p:nvGrpSpPr>
        <p:grpSpPr>
          <a:xfrm>
            <a:off x="3665232" y="3279894"/>
            <a:ext cx="1818898" cy="1060656"/>
            <a:chOff x="3441994" y="2445082"/>
            <a:chExt cx="1818898" cy="1060656"/>
          </a:xfrm>
        </p:grpSpPr>
        <p:sp>
          <p:nvSpPr>
            <p:cNvPr id="92" name="CRMArticles_EFF5" title="Icon of two documents stacked together with writing on them">
              <a:extLst>
                <a:ext uri="{FF2B5EF4-FFF2-40B4-BE49-F238E27FC236}">
                  <a16:creationId xmlns:a16="http://schemas.microsoft.com/office/drawing/2014/main" id="{704DAB10-2B1A-480F-89D9-94E5FADBBBE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11480" y="2445082"/>
              <a:ext cx="479926" cy="553998"/>
            </a:xfrm>
            <a:custGeom>
              <a:avLst/>
              <a:gdLst>
                <a:gd name="T0" fmla="*/ 551 w 3583"/>
                <a:gd name="T1" fmla="*/ 3585 h 4136"/>
                <a:gd name="T2" fmla="*/ 0 w 3583"/>
                <a:gd name="T3" fmla="*/ 3585 h 4136"/>
                <a:gd name="T4" fmla="*/ 0 w 3583"/>
                <a:gd name="T5" fmla="*/ 0 h 4136"/>
                <a:gd name="T6" fmla="*/ 3033 w 3583"/>
                <a:gd name="T7" fmla="*/ 0 h 4136"/>
                <a:gd name="T8" fmla="*/ 3033 w 3583"/>
                <a:gd name="T9" fmla="*/ 1103 h 4136"/>
                <a:gd name="T10" fmla="*/ 2480 w 3583"/>
                <a:gd name="T11" fmla="*/ 551 h 4136"/>
                <a:gd name="T12" fmla="*/ 2480 w 3583"/>
                <a:gd name="T13" fmla="*/ 1654 h 4136"/>
                <a:gd name="T14" fmla="*/ 3583 w 3583"/>
                <a:gd name="T15" fmla="*/ 1654 h 4136"/>
                <a:gd name="T16" fmla="*/ 3583 w 3583"/>
                <a:gd name="T17" fmla="*/ 1654 h 4136"/>
                <a:gd name="T18" fmla="*/ 2480 w 3583"/>
                <a:gd name="T19" fmla="*/ 551 h 4136"/>
                <a:gd name="T20" fmla="*/ 551 w 3583"/>
                <a:gd name="T21" fmla="*/ 551 h 4136"/>
                <a:gd name="T22" fmla="*/ 551 w 3583"/>
                <a:gd name="T23" fmla="*/ 4136 h 4136"/>
                <a:gd name="T24" fmla="*/ 3583 w 3583"/>
                <a:gd name="T25" fmla="*/ 4136 h 4136"/>
                <a:gd name="T26" fmla="*/ 3583 w 3583"/>
                <a:gd name="T27" fmla="*/ 1654 h 4136"/>
                <a:gd name="T28" fmla="*/ 965 w 3583"/>
                <a:gd name="T29" fmla="*/ 2757 h 4136"/>
                <a:gd name="T30" fmla="*/ 2894 w 3583"/>
                <a:gd name="T31" fmla="*/ 2757 h 4136"/>
                <a:gd name="T32" fmla="*/ 965 w 3583"/>
                <a:gd name="T33" fmla="*/ 2206 h 4136"/>
                <a:gd name="T34" fmla="*/ 2894 w 3583"/>
                <a:gd name="T35" fmla="*/ 2206 h 4136"/>
                <a:gd name="T36" fmla="*/ 965 w 3583"/>
                <a:gd name="T37" fmla="*/ 1654 h 4136"/>
                <a:gd name="T38" fmla="*/ 2068 w 3583"/>
                <a:gd name="T39" fmla="*/ 1654 h 4136"/>
                <a:gd name="T40" fmla="*/ 965 w 3583"/>
                <a:gd name="T41" fmla="*/ 1103 h 4136"/>
                <a:gd name="T42" fmla="*/ 2068 w 3583"/>
                <a:gd name="T43" fmla="*/ 1103 h 4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83" h="4136">
                  <a:moveTo>
                    <a:pt x="551" y="3585"/>
                  </a:moveTo>
                  <a:lnTo>
                    <a:pt x="0" y="3585"/>
                  </a:lnTo>
                  <a:lnTo>
                    <a:pt x="0" y="0"/>
                  </a:lnTo>
                  <a:lnTo>
                    <a:pt x="3033" y="0"/>
                  </a:lnTo>
                  <a:lnTo>
                    <a:pt x="3033" y="1103"/>
                  </a:lnTo>
                  <a:moveTo>
                    <a:pt x="2480" y="551"/>
                  </a:moveTo>
                  <a:lnTo>
                    <a:pt x="2480" y="1654"/>
                  </a:lnTo>
                  <a:lnTo>
                    <a:pt x="3583" y="1654"/>
                  </a:lnTo>
                  <a:moveTo>
                    <a:pt x="3583" y="1654"/>
                  </a:moveTo>
                  <a:lnTo>
                    <a:pt x="2480" y="551"/>
                  </a:lnTo>
                  <a:lnTo>
                    <a:pt x="551" y="551"/>
                  </a:lnTo>
                  <a:lnTo>
                    <a:pt x="551" y="4136"/>
                  </a:lnTo>
                  <a:lnTo>
                    <a:pt x="3583" y="4136"/>
                  </a:lnTo>
                  <a:lnTo>
                    <a:pt x="3583" y="1654"/>
                  </a:lnTo>
                  <a:moveTo>
                    <a:pt x="965" y="2757"/>
                  </a:moveTo>
                  <a:lnTo>
                    <a:pt x="2894" y="2757"/>
                  </a:lnTo>
                  <a:moveTo>
                    <a:pt x="965" y="2206"/>
                  </a:moveTo>
                  <a:lnTo>
                    <a:pt x="2894" y="2206"/>
                  </a:lnTo>
                  <a:moveTo>
                    <a:pt x="965" y="1654"/>
                  </a:moveTo>
                  <a:lnTo>
                    <a:pt x="2068" y="1654"/>
                  </a:lnTo>
                  <a:moveTo>
                    <a:pt x="965" y="1103"/>
                  </a:moveTo>
                  <a:lnTo>
                    <a:pt x="2068" y="1103"/>
                  </a:lnTo>
                </a:path>
              </a:pathLst>
            </a:custGeom>
            <a:noFill/>
            <a:ln w="127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42E9C0C-CBD7-4567-8BCD-4577BAF60D7A}"/>
                </a:ext>
              </a:extLst>
            </p:cNvPr>
            <p:cNvSpPr txBox="1"/>
            <p:nvPr/>
          </p:nvSpPr>
          <p:spPr>
            <a:xfrm>
              <a:off x="3441994" y="3074851"/>
              <a:ext cx="181889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Adatum</a:t>
              </a: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</a:t>
              </a:r>
              <a:b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6B1BA1A-20EF-424C-9D06-63881E5A491E}"/>
              </a:ext>
            </a:extLst>
          </p:cNvPr>
          <p:cNvCxnSpPr>
            <a:cxnSpLocks/>
          </p:cNvCxnSpPr>
          <p:nvPr/>
        </p:nvCxnSpPr>
        <p:spPr>
          <a:xfrm flipV="1">
            <a:off x="3078339" y="2963611"/>
            <a:ext cx="884061" cy="855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7C2479B-68F8-AA6F-94C4-D51967777AF3}"/>
              </a:ext>
            </a:extLst>
          </p:cNvPr>
          <p:cNvGrpSpPr/>
          <p:nvPr/>
        </p:nvGrpSpPr>
        <p:grpSpPr>
          <a:xfrm>
            <a:off x="8986005" y="3443101"/>
            <a:ext cx="1655064" cy="1924899"/>
            <a:chOff x="8951687" y="2136078"/>
            <a:chExt cx="1655064" cy="192489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DB93482-19A6-4DE1-892E-C7CA98B93206}"/>
                </a:ext>
              </a:extLst>
            </p:cNvPr>
            <p:cNvGrpSpPr/>
            <p:nvPr/>
          </p:nvGrpSpPr>
          <p:grpSpPr>
            <a:xfrm>
              <a:off x="8951687" y="2136078"/>
              <a:ext cx="1655064" cy="1924899"/>
              <a:chOff x="8951687" y="2136078"/>
              <a:chExt cx="1655064" cy="1924899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0D9CA2FA-6BD1-41AD-AD23-1E11BE849489}"/>
                  </a:ext>
                </a:extLst>
              </p:cNvPr>
              <p:cNvGrpSpPr/>
              <p:nvPr/>
            </p:nvGrpSpPr>
            <p:grpSpPr>
              <a:xfrm>
                <a:off x="8951687" y="2136078"/>
                <a:ext cx="1655064" cy="1655064"/>
                <a:chOff x="1675884" y="3199139"/>
                <a:chExt cx="986281" cy="986281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1C105CEA-2D69-45C8-8F70-3821C7C07AF0}"/>
                    </a:ext>
                  </a:extLst>
                </p:cNvPr>
                <p:cNvSpPr/>
                <p:nvPr/>
              </p:nvSpPr>
              <p:spPr bwMode="auto">
                <a:xfrm>
                  <a:off x="1675884" y="3199139"/>
                  <a:ext cx="986281" cy="986281"/>
                </a:xfrm>
                <a:prstGeom prst="ellipse">
                  <a:avLst/>
                </a:prstGeom>
                <a:solidFill>
                  <a:schemeClr val="bg1"/>
                </a:solidFill>
                <a:ln w="9525" cap="sq">
                  <a:solidFill>
                    <a:schemeClr val="bg2">
                      <a:lumMod val="75000"/>
                    </a:schemeClr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4D55CD2F-3205-424F-BC48-54CACC8168A2}"/>
                    </a:ext>
                  </a:extLst>
                </p:cNvPr>
                <p:cNvGrpSpPr/>
                <p:nvPr/>
              </p:nvGrpSpPr>
              <p:grpSpPr>
                <a:xfrm>
                  <a:off x="1833837" y="3421671"/>
                  <a:ext cx="670376" cy="541218"/>
                  <a:chOff x="1124660" y="2438555"/>
                  <a:chExt cx="1323363" cy="1068399"/>
                </a:xfrm>
              </p:grpSpPr>
              <p:sp>
                <p:nvSpPr>
                  <p:cNvPr id="82" name="Freeform 5">
                    <a:extLst>
                      <a:ext uri="{FF2B5EF4-FFF2-40B4-BE49-F238E27FC236}">
                        <a16:creationId xmlns:a16="http://schemas.microsoft.com/office/drawing/2014/main" id="{9B1ED0BF-8141-457B-B151-B557A4CB06D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610118" y="2948250"/>
                    <a:ext cx="837905" cy="558704"/>
                  </a:xfrm>
                  <a:custGeom>
                    <a:avLst/>
                    <a:gdLst>
                      <a:gd name="T0" fmla="*/ 3250 w 3750"/>
                      <a:gd name="T1" fmla="*/ 1750 h 2500"/>
                      <a:gd name="T2" fmla="*/ 500 w 3750"/>
                      <a:gd name="T3" fmla="*/ 1750 h 2500"/>
                      <a:gd name="T4" fmla="*/ 500 w 3750"/>
                      <a:gd name="T5" fmla="*/ 0 h 2500"/>
                      <a:gd name="T6" fmla="*/ 3250 w 3750"/>
                      <a:gd name="T7" fmla="*/ 0 h 2500"/>
                      <a:gd name="T8" fmla="*/ 3250 w 3750"/>
                      <a:gd name="T9" fmla="*/ 1750 h 2500"/>
                      <a:gd name="T10" fmla="*/ 0 w 3750"/>
                      <a:gd name="T11" fmla="*/ 2375 h 2500"/>
                      <a:gd name="T12" fmla="*/ 125 w 3750"/>
                      <a:gd name="T13" fmla="*/ 2500 h 2500"/>
                      <a:gd name="T14" fmla="*/ 3625 w 3750"/>
                      <a:gd name="T15" fmla="*/ 2500 h 2500"/>
                      <a:gd name="T16" fmla="*/ 3750 w 3750"/>
                      <a:gd name="T17" fmla="*/ 2375 h 2500"/>
                      <a:gd name="T18" fmla="*/ 3688 w 3750"/>
                      <a:gd name="T19" fmla="*/ 2187 h 2500"/>
                      <a:gd name="T20" fmla="*/ 3250 w 3750"/>
                      <a:gd name="T21" fmla="*/ 1750 h 2500"/>
                      <a:gd name="T22" fmla="*/ 500 w 3750"/>
                      <a:gd name="T23" fmla="*/ 1750 h 2500"/>
                      <a:gd name="T24" fmla="*/ 63 w 3750"/>
                      <a:gd name="T25" fmla="*/ 2187 h 2500"/>
                      <a:gd name="T26" fmla="*/ 0 w 3750"/>
                      <a:gd name="T27" fmla="*/ 2375 h 2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50" h="2500">
                        <a:moveTo>
                          <a:pt x="3250" y="1750"/>
                        </a:moveTo>
                        <a:cubicBezTo>
                          <a:pt x="500" y="1750"/>
                          <a:pt x="500" y="1750"/>
                          <a:pt x="500" y="1750"/>
                        </a:cubicBezTo>
                        <a:cubicBezTo>
                          <a:pt x="500" y="0"/>
                          <a:pt x="500" y="0"/>
                          <a:pt x="500" y="0"/>
                        </a:cubicBezTo>
                        <a:cubicBezTo>
                          <a:pt x="3250" y="0"/>
                          <a:pt x="3250" y="0"/>
                          <a:pt x="3250" y="0"/>
                        </a:cubicBezTo>
                        <a:lnTo>
                          <a:pt x="3250" y="1750"/>
                        </a:lnTo>
                        <a:close/>
                        <a:moveTo>
                          <a:pt x="0" y="2375"/>
                        </a:moveTo>
                        <a:cubicBezTo>
                          <a:pt x="0" y="2444"/>
                          <a:pt x="56" y="2500"/>
                          <a:pt x="125" y="2500"/>
                        </a:cubicBezTo>
                        <a:cubicBezTo>
                          <a:pt x="3625" y="2500"/>
                          <a:pt x="3625" y="2500"/>
                          <a:pt x="3625" y="2500"/>
                        </a:cubicBezTo>
                        <a:cubicBezTo>
                          <a:pt x="3694" y="2500"/>
                          <a:pt x="3750" y="2444"/>
                          <a:pt x="3750" y="2375"/>
                        </a:cubicBezTo>
                        <a:cubicBezTo>
                          <a:pt x="3750" y="2302"/>
                          <a:pt x="3726" y="2235"/>
                          <a:pt x="3688" y="2187"/>
                        </a:cubicBezTo>
                        <a:cubicBezTo>
                          <a:pt x="3250" y="1750"/>
                          <a:pt x="3250" y="1750"/>
                          <a:pt x="3250" y="1750"/>
                        </a:cubicBezTo>
                        <a:cubicBezTo>
                          <a:pt x="500" y="1750"/>
                          <a:pt x="500" y="1750"/>
                          <a:pt x="500" y="1750"/>
                        </a:cubicBezTo>
                        <a:cubicBezTo>
                          <a:pt x="63" y="2187"/>
                          <a:pt x="63" y="2187"/>
                          <a:pt x="63" y="2187"/>
                        </a:cubicBezTo>
                        <a:cubicBezTo>
                          <a:pt x="24" y="2235"/>
                          <a:pt x="0" y="2302"/>
                          <a:pt x="0" y="2375"/>
                        </a:cubicBezTo>
                        <a:close/>
                      </a:path>
                    </a:pathLst>
                  </a:custGeom>
                  <a:noFill/>
                  <a:ln w="12700" cap="flat">
                    <a:solidFill>
                      <a:schemeClr val="accent1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87880" tIns="43940" rIns="87880" bIns="4394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78727">
                      <a:defRPr/>
                    </a:pPr>
                    <a:endParaRPr lang="en-US" sz="173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95A2F89E-DC73-462F-9AA1-56CF389A7505}"/>
                      </a:ext>
                    </a:extLst>
                  </p:cNvPr>
                  <p:cNvGrpSpPr/>
                  <p:nvPr/>
                </p:nvGrpSpPr>
                <p:grpSpPr>
                  <a:xfrm>
                    <a:off x="1124660" y="2438555"/>
                    <a:ext cx="593820" cy="706058"/>
                    <a:chOff x="6447047" y="5804307"/>
                    <a:chExt cx="414034" cy="492291"/>
                  </a:xfrm>
                </p:grpSpPr>
                <p:sp>
                  <p:nvSpPr>
                    <p:cNvPr id="84" name="Freeform 9">
                      <a:extLst>
                        <a:ext uri="{FF2B5EF4-FFF2-40B4-BE49-F238E27FC236}">
                          <a16:creationId xmlns:a16="http://schemas.microsoft.com/office/drawing/2014/main" id="{2BC2DFF4-3B56-4EA4-97E7-268A28209F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447047" y="6094541"/>
                      <a:ext cx="414034" cy="202057"/>
                    </a:xfrm>
                    <a:custGeom>
                      <a:avLst/>
                      <a:gdLst>
                        <a:gd name="T0" fmla="*/ 56 w 56"/>
                        <a:gd name="T1" fmla="*/ 28 h 28"/>
                        <a:gd name="T2" fmla="*/ 28 w 56"/>
                        <a:gd name="T3" fmla="*/ 0 h 28"/>
                        <a:gd name="T4" fmla="*/ 0 w 56"/>
                        <a:gd name="T5" fmla="*/ 28 h 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56" h="28">
                          <a:moveTo>
                            <a:pt x="56" y="28"/>
                          </a:moveTo>
                          <a:cubicBezTo>
                            <a:pt x="56" y="13"/>
                            <a:pt x="44" y="0"/>
                            <a:pt x="28" y="0"/>
                          </a:cubicBezTo>
                          <a:cubicBezTo>
                            <a:pt x="12" y="0"/>
                            <a:pt x="0" y="13"/>
                            <a:pt x="0" y="28"/>
                          </a:cubicBezTo>
                        </a:path>
                      </a:pathLst>
                    </a:custGeom>
                    <a:noFill/>
                    <a:ln w="12700" cap="flat">
                      <a:solidFill>
                        <a:schemeClr val="accent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386">
                        <a:defRPr/>
                      </a:pPr>
                      <a:endParaRPr lang="en-US" sz="1800" kern="0">
                        <a:solidFill>
                          <a:srgbClr val="353535"/>
                        </a:solidFill>
                      </a:endParaRPr>
                    </a:p>
                  </p:txBody>
                </p:sp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7D8ADB4C-2D03-4A69-86FE-6D66FA9D231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507270" y="5804307"/>
                      <a:ext cx="293587" cy="290228"/>
                    </a:xfrm>
                    <a:prstGeom prst="ellipse">
                      <a:avLst/>
                    </a:prstGeom>
                    <a:noFill/>
                    <a:ln w="12700" cap="flat">
                      <a:solidFill>
                        <a:schemeClr val="accent1"/>
                      </a:solidFill>
                      <a:prstDash val="sysDot"/>
                      <a:miter lim="800000"/>
                      <a:headEnd/>
                      <a:tailEnd/>
                    </a:ln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386">
                        <a:defRPr/>
                      </a:pPr>
                      <a:endParaRPr lang="en-US" sz="1800" kern="0">
                        <a:solidFill>
                          <a:srgbClr val="353535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B6CF994-5FA1-4AFF-81DB-B914398AB07F}"/>
                  </a:ext>
                </a:extLst>
              </p:cNvPr>
              <p:cNvSpPr txBox="1"/>
              <p:nvPr/>
            </p:nvSpPr>
            <p:spPr>
              <a:xfrm>
                <a:off x="9007269" y="3845533"/>
                <a:ext cx="154390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User B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E803CE-87E8-458A-96B7-3750992DBDB7}"/>
                </a:ext>
              </a:extLst>
            </p:cNvPr>
            <p:cNvSpPr txBox="1"/>
            <p:nvPr/>
          </p:nvSpPr>
          <p:spPr>
            <a:xfrm>
              <a:off x="9007269" y="3845533"/>
              <a:ext cx="154390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 B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EC4DEDA-928E-48F6-8AAE-D817C0630AA8}"/>
                </a:ext>
              </a:extLst>
            </p:cNvPr>
            <p:cNvGrpSpPr/>
            <p:nvPr/>
          </p:nvGrpSpPr>
          <p:grpSpPr>
            <a:xfrm>
              <a:off x="8951687" y="2136078"/>
              <a:ext cx="1655064" cy="1655064"/>
              <a:chOff x="1675884" y="3199139"/>
              <a:chExt cx="986281" cy="986281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A01C102-9AE6-4D1D-B49C-7BE36F01EC84}"/>
                  </a:ext>
                </a:extLst>
              </p:cNvPr>
              <p:cNvSpPr/>
              <p:nvPr/>
            </p:nvSpPr>
            <p:spPr bwMode="auto">
              <a:xfrm>
                <a:off x="1675884" y="3199139"/>
                <a:ext cx="986281" cy="986281"/>
              </a:xfrm>
              <a:prstGeom prst="ellipse">
                <a:avLst/>
              </a:prstGeom>
              <a:grpFill/>
              <a:ln w="9525" cap="sq">
                <a:solidFill>
                  <a:schemeClr val="bg2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384775D-B7A2-4160-AD9C-FDA177C6BBB5}"/>
                  </a:ext>
                </a:extLst>
              </p:cNvPr>
              <p:cNvGrpSpPr/>
              <p:nvPr/>
            </p:nvGrpSpPr>
            <p:grpSpPr>
              <a:xfrm>
                <a:off x="1833837" y="3421671"/>
                <a:ext cx="670376" cy="541218"/>
                <a:chOff x="1124660" y="2438555"/>
                <a:chExt cx="1323363" cy="1068399"/>
              </a:xfrm>
              <a:grpFill/>
            </p:grpSpPr>
            <p:sp>
              <p:nvSpPr>
                <p:cNvPr id="99" name="Freeform 5">
                  <a:extLst>
                    <a:ext uri="{FF2B5EF4-FFF2-40B4-BE49-F238E27FC236}">
                      <a16:creationId xmlns:a16="http://schemas.microsoft.com/office/drawing/2014/main" id="{6E6F044B-BC8D-42D3-AF5D-6D6FBC1579C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10118" y="2948250"/>
                  <a:ext cx="837905" cy="558704"/>
                </a:xfrm>
                <a:custGeom>
                  <a:avLst/>
                  <a:gdLst>
                    <a:gd name="T0" fmla="*/ 3250 w 3750"/>
                    <a:gd name="T1" fmla="*/ 1750 h 2500"/>
                    <a:gd name="T2" fmla="*/ 500 w 3750"/>
                    <a:gd name="T3" fmla="*/ 1750 h 2500"/>
                    <a:gd name="T4" fmla="*/ 500 w 3750"/>
                    <a:gd name="T5" fmla="*/ 0 h 2500"/>
                    <a:gd name="T6" fmla="*/ 3250 w 3750"/>
                    <a:gd name="T7" fmla="*/ 0 h 2500"/>
                    <a:gd name="T8" fmla="*/ 3250 w 3750"/>
                    <a:gd name="T9" fmla="*/ 1750 h 2500"/>
                    <a:gd name="T10" fmla="*/ 0 w 3750"/>
                    <a:gd name="T11" fmla="*/ 2375 h 2500"/>
                    <a:gd name="T12" fmla="*/ 125 w 3750"/>
                    <a:gd name="T13" fmla="*/ 2500 h 2500"/>
                    <a:gd name="T14" fmla="*/ 3625 w 3750"/>
                    <a:gd name="T15" fmla="*/ 2500 h 2500"/>
                    <a:gd name="T16" fmla="*/ 3750 w 3750"/>
                    <a:gd name="T17" fmla="*/ 2375 h 2500"/>
                    <a:gd name="T18" fmla="*/ 3688 w 3750"/>
                    <a:gd name="T19" fmla="*/ 2187 h 2500"/>
                    <a:gd name="T20" fmla="*/ 3250 w 3750"/>
                    <a:gd name="T21" fmla="*/ 1750 h 2500"/>
                    <a:gd name="T22" fmla="*/ 500 w 3750"/>
                    <a:gd name="T23" fmla="*/ 1750 h 2500"/>
                    <a:gd name="T24" fmla="*/ 63 w 3750"/>
                    <a:gd name="T25" fmla="*/ 2187 h 2500"/>
                    <a:gd name="T26" fmla="*/ 0 w 3750"/>
                    <a:gd name="T27" fmla="*/ 2375 h 2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50" h="2500">
                      <a:moveTo>
                        <a:pt x="3250" y="1750"/>
                      </a:moveTo>
                      <a:cubicBezTo>
                        <a:pt x="500" y="1750"/>
                        <a:pt x="500" y="1750"/>
                        <a:pt x="500" y="1750"/>
                      </a:cubicBezTo>
                      <a:cubicBezTo>
                        <a:pt x="500" y="0"/>
                        <a:pt x="500" y="0"/>
                        <a:pt x="500" y="0"/>
                      </a:cubicBezTo>
                      <a:cubicBezTo>
                        <a:pt x="3250" y="0"/>
                        <a:pt x="3250" y="0"/>
                        <a:pt x="3250" y="0"/>
                      </a:cubicBezTo>
                      <a:lnTo>
                        <a:pt x="3250" y="1750"/>
                      </a:lnTo>
                      <a:close/>
                      <a:moveTo>
                        <a:pt x="0" y="2375"/>
                      </a:moveTo>
                      <a:cubicBezTo>
                        <a:pt x="0" y="2444"/>
                        <a:pt x="56" y="2500"/>
                        <a:pt x="125" y="2500"/>
                      </a:cubicBezTo>
                      <a:cubicBezTo>
                        <a:pt x="3625" y="2500"/>
                        <a:pt x="3625" y="2500"/>
                        <a:pt x="3625" y="2500"/>
                      </a:cubicBezTo>
                      <a:cubicBezTo>
                        <a:pt x="3694" y="2500"/>
                        <a:pt x="3750" y="2444"/>
                        <a:pt x="3750" y="2375"/>
                      </a:cubicBezTo>
                      <a:cubicBezTo>
                        <a:pt x="3750" y="2302"/>
                        <a:pt x="3726" y="2235"/>
                        <a:pt x="3688" y="2187"/>
                      </a:cubicBezTo>
                      <a:cubicBezTo>
                        <a:pt x="3250" y="1750"/>
                        <a:pt x="3250" y="1750"/>
                        <a:pt x="3250" y="1750"/>
                      </a:cubicBezTo>
                      <a:cubicBezTo>
                        <a:pt x="500" y="1750"/>
                        <a:pt x="500" y="1750"/>
                        <a:pt x="500" y="1750"/>
                      </a:cubicBezTo>
                      <a:cubicBezTo>
                        <a:pt x="63" y="2187"/>
                        <a:pt x="63" y="2187"/>
                        <a:pt x="63" y="2187"/>
                      </a:cubicBezTo>
                      <a:cubicBezTo>
                        <a:pt x="24" y="2235"/>
                        <a:pt x="0" y="2302"/>
                        <a:pt x="0" y="2375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78727">
                    <a:defRPr/>
                  </a:pPr>
                  <a:endParaRPr lang="en-US" sz="173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925C2F33-8E69-4F5E-99FD-299C35EB42A0}"/>
                    </a:ext>
                  </a:extLst>
                </p:cNvPr>
                <p:cNvGrpSpPr/>
                <p:nvPr/>
              </p:nvGrpSpPr>
              <p:grpSpPr>
                <a:xfrm>
                  <a:off x="1124660" y="2438555"/>
                  <a:ext cx="593820" cy="706058"/>
                  <a:chOff x="6447047" y="5804307"/>
                  <a:chExt cx="414034" cy="492291"/>
                </a:xfrm>
                <a:grpFill/>
              </p:grpSpPr>
              <p:sp>
                <p:nvSpPr>
                  <p:cNvPr id="101" name="Freeform 9">
                    <a:extLst>
                      <a:ext uri="{FF2B5EF4-FFF2-40B4-BE49-F238E27FC236}">
                        <a16:creationId xmlns:a16="http://schemas.microsoft.com/office/drawing/2014/main" id="{0951BCA5-969A-4BD7-B8F8-C77E5F75AC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47047" y="6094541"/>
                    <a:ext cx="414034" cy="202057"/>
                  </a:xfrm>
                  <a:custGeom>
                    <a:avLst/>
                    <a:gdLst>
                      <a:gd name="T0" fmla="*/ 56 w 56"/>
                      <a:gd name="T1" fmla="*/ 28 h 28"/>
                      <a:gd name="T2" fmla="*/ 28 w 56"/>
                      <a:gd name="T3" fmla="*/ 0 h 28"/>
                      <a:gd name="T4" fmla="*/ 0 w 56"/>
                      <a:gd name="T5" fmla="*/ 28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6" h="28">
                        <a:moveTo>
                          <a:pt x="56" y="28"/>
                        </a:moveTo>
                        <a:cubicBezTo>
                          <a:pt x="56" y="13"/>
                          <a:pt x="44" y="0"/>
                          <a:pt x="28" y="0"/>
                        </a:cubicBezTo>
                        <a:cubicBezTo>
                          <a:pt x="12" y="0"/>
                          <a:pt x="0" y="13"/>
                          <a:pt x="0" y="28"/>
                        </a:cubicBezTo>
                      </a:path>
                    </a:pathLst>
                  </a:custGeom>
                  <a:grpFill/>
                  <a:ln w="12700" cap="flat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386">
                      <a:defRPr/>
                    </a:pPr>
                    <a:endParaRPr lang="en-US" sz="1800" kern="0">
                      <a:solidFill>
                        <a:srgbClr val="353535"/>
                      </a:solidFill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67EADE1B-E9C2-4464-B913-293ED176B3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507270" y="5804307"/>
                    <a:ext cx="293587" cy="290228"/>
                  </a:xfrm>
                  <a:prstGeom prst="ellipse">
                    <a:avLst/>
                  </a:prstGeom>
                  <a:grpFill/>
                  <a:ln w="12700" cap="flat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386">
                      <a:defRPr/>
                    </a:pPr>
                    <a:endParaRPr lang="en-US" sz="1800" kern="0">
                      <a:solidFill>
                        <a:srgbClr val="353535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2C736F0-5928-465A-A0E6-2FE234DF67DD}"/>
              </a:ext>
            </a:extLst>
          </p:cNvPr>
          <p:cNvGrpSpPr/>
          <p:nvPr/>
        </p:nvGrpSpPr>
        <p:grpSpPr>
          <a:xfrm>
            <a:off x="2728527" y="4652778"/>
            <a:ext cx="352817" cy="352817"/>
            <a:chOff x="1675884" y="3199139"/>
            <a:chExt cx="986281" cy="986281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3E3D8C4-3037-4D3F-8FA4-E551E9506134}"/>
                </a:ext>
              </a:extLst>
            </p:cNvPr>
            <p:cNvSpPr/>
            <p:nvPr/>
          </p:nvSpPr>
          <p:spPr bwMode="auto">
            <a:xfrm>
              <a:off x="1675884" y="3199139"/>
              <a:ext cx="986281" cy="986281"/>
            </a:xfrm>
            <a:prstGeom prst="ellipse">
              <a:avLst/>
            </a:prstGeom>
            <a:grpFill/>
            <a:ln w="9525" cap="sq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407040DA-5DEE-4066-BA12-F9417D39E03B}"/>
                </a:ext>
              </a:extLst>
            </p:cNvPr>
            <p:cNvGrpSpPr/>
            <p:nvPr/>
          </p:nvGrpSpPr>
          <p:grpSpPr>
            <a:xfrm>
              <a:off x="1833837" y="3421671"/>
              <a:ext cx="670376" cy="541218"/>
              <a:chOff x="1124660" y="2438555"/>
              <a:chExt cx="1323363" cy="1068399"/>
            </a:xfrm>
            <a:grpFill/>
          </p:grpSpPr>
          <p:sp>
            <p:nvSpPr>
              <p:cNvPr id="95" name="Freeform 5">
                <a:extLst>
                  <a:ext uri="{FF2B5EF4-FFF2-40B4-BE49-F238E27FC236}">
                    <a16:creationId xmlns:a16="http://schemas.microsoft.com/office/drawing/2014/main" id="{4594CEDA-8D40-4F38-A7A4-EAA6F6D0D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10118" y="2948250"/>
                <a:ext cx="837905" cy="558704"/>
              </a:xfrm>
              <a:custGeom>
                <a:avLst/>
                <a:gdLst>
                  <a:gd name="T0" fmla="*/ 3250 w 3750"/>
                  <a:gd name="T1" fmla="*/ 1750 h 2500"/>
                  <a:gd name="T2" fmla="*/ 500 w 3750"/>
                  <a:gd name="T3" fmla="*/ 1750 h 2500"/>
                  <a:gd name="T4" fmla="*/ 500 w 3750"/>
                  <a:gd name="T5" fmla="*/ 0 h 2500"/>
                  <a:gd name="T6" fmla="*/ 3250 w 3750"/>
                  <a:gd name="T7" fmla="*/ 0 h 2500"/>
                  <a:gd name="T8" fmla="*/ 3250 w 3750"/>
                  <a:gd name="T9" fmla="*/ 1750 h 2500"/>
                  <a:gd name="T10" fmla="*/ 0 w 3750"/>
                  <a:gd name="T11" fmla="*/ 2375 h 2500"/>
                  <a:gd name="T12" fmla="*/ 125 w 3750"/>
                  <a:gd name="T13" fmla="*/ 2500 h 2500"/>
                  <a:gd name="T14" fmla="*/ 3625 w 3750"/>
                  <a:gd name="T15" fmla="*/ 2500 h 2500"/>
                  <a:gd name="T16" fmla="*/ 3750 w 3750"/>
                  <a:gd name="T17" fmla="*/ 2375 h 2500"/>
                  <a:gd name="T18" fmla="*/ 3688 w 3750"/>
                  <a:gd name="T19" fmla="*/ 2187 h 2500"/>
                  <a:gd name="T20" fmla="*/ 3250 w 3750"/>
                  <a:gd name="T21" fmla="*/ 1750 h 2500"/>
                  <a:gd name="T22" fmla="*/ 500 w 3750"/>
                  <a:gd name="T23" fmla="*/ 1750 h 2500"/>
                  <a:gd name="T24" fmla="*/ 63 w 3750"/>
                  <a:gd name="T25" fmla="*/ 2187 h 2500"/>
                  <a:gd name="T26" fmla="*/ 0 w 3750"/>
                  <a:gd name="T27" fmla="*/ 2375 h 2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50" h="2500">
                    <a:moveTo>
                      <a:pt x="3250" y="1750"/>
                    </a:moveTo>
                    <a:cubicBezTo>
                      <a:pt x="500" y="1750"/>
                      <a:pt x="500" y="1750"/>
                      <a:pt x="500" y="1750"/>
                    </a:cubicBezTo>
                    <a:cubicBezTo>
                      <a:pt x="500" y="0"/>
                      <a:pt x="500" y="0"/>
                      <a:pt x="500" y="0"/>
                    </a:cubicBezTo>
                    <a:cubicBezTo>
                      <a:pt x="3250" y="0"/>
                      <a:pt x="3250" y="0"/>
                      <a:pt x="3250" y="0"/>
                    </a:cubicBezTo>
                    <a:lnTo>
                      <a:pt x="3250" y="1750"/>
                    </a:lnTo>
                    <a:close/>
                    <a:moveTo>
                      <a:pt x="0" y="2375"/>
                    </a:moveTo>
                    <a:cubicBezTo>
                      <a:pt x="0" y="2444"/>
                      <a:pt x="56" y="2500"/>
                      <a:pt x="125" y="2500"/>
                    </a:cubicBezTo>
                    <a:cubicBezTo>
                      <a:pt x="3625" y="2500"/>
                      <a:pt x="3625" y="2500"/>
                      <a:pt x="3625" y="2500"/>
                    </a:cubicBezTo>
                    <a:cubicBezTo>
                      <a:pt x="3694" y="2500"/>
                      <a:pt x="3750" y="2444"/>
                      <a:pt x="3750" y="2375"/>
                    </a:cubicBezTo>
                    <a:cubicBezTo>
                      <a:pt x="3750" y="2302"/>
                      <a:pt x="3726" y="2235"/>
                      <a:pt x="3688" y="2187"/>
                    </a:cubicBezTo>
                    <a:cubicBezTo>
                      <a:pt x="3250" y="1750"/>
                      <a:pt x="3250" y="1750"/>
                      <a:pt x="3250" y="1750"/>
                    </a:cubicBezTo>
                    <a:cubicBezTo>
                      <a:pt x="500" y="1750"/>
                      <a:pt x="500" y="1750"/>
                      <a:pt x="500" y="1750"/>
                    </a:cubicBezTo>
                    <a:cubicBezTo>
                      <a:pt x="63" y="2187"/>
                      <a:pt x="63" y="2187"/>
                      <a:pt x="63" y="2187"/>
                    </a:cubicBezTo>
                    <a:cubicBezTo>
                      <a:pt x="24" y="2235"/>
                      <a:pt x="0" y="2302"/>
                      <a:pt x="0" y="237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78727">
                  <a:defRPr/>
                </a:pPr>
                <a:endParaRPr lang="en-US" sz="173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6A4A99A0-3F17-4000-BFC6-92B78AD9D53D}"/>
                  </a:ext>
                </a:extLst>
              </p:cNvPr>
              <p:cNvGrpSpPr/>
              <p:nvPr/>
            </p:nvGrpSpPr>
            <p:grpSpPr>
              <a:xfrm>
                <a:off x="1124660" y="2438555"/>
                <a:ext cx="593820" cy="706058"/>
                <a:chOff x="6447047" y="5804307"/>
                <a:chExt cx="414034" cy="492291"/>
              </a:xfrm>
              <a:grpFill/>
            </p:grpSpPr>
            <p:sp>
              <p:nvSpPr>
                <p:cNvPr id="106" name="Freeform 9">
                  <a:extLst>
                    <a:ext uri="{FF2B5EF4-FFF2-40B4-BE49-F238E27FC236}">
                      <a16:creationId xmlns:a16="http://schemas.microsoft.com/office/drawing/2014/main" id="{714DA26D-BAB6-4E64-94D4-F49091C954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7047" y="6094541"/>
                  <a:ext cx="414034" cy="202057"/>
                </a:xfrm>
                <a:custGeom>
                  <a:avLst/>
                  <a:gdLst>
                    <a:gd name="T0" fmla="*/ 56 w 56"/>
                    <a:gd name="T1" fmla="*/ 28 h 28"/>
                    <a:gd name="T2" fmla="*/ 28 w 56"/>
                    <a:gd name="T3" fmla="*/ 0 h 28"/>
                    <a:gd name="T4" fmla="*/ 0 w 56"/>
                    <a:gd name="T5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6" h="28">
                      <a:moveTo>
                        <a:pt x="56" y="28"/>
                      </a:moveTo>
                      <a:cubicBezTo>
                        <a:pt x="56" y="13"/>
                        <a:pt x="44" y="0"/>
                        <a:pt x="28" y="0"/>
                      </a:cubicBezTo>
                      <a:cubicBezTo>
                        <a:pt x="12" y="0"/>
                        <a:pt x="0" y="13"/>
                        <a:pt x="0" y="28"/>
                      </a:cubicBezTo>
                    </a:path>
                  </a:pathLst>
                </a:custGeom>
                <a:grp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800" kern="0">
                    <a:solidFill>
                      <a:srgbClr val="353535"/>
                    </a:solidFill>
                  </a:endParaRP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E72BCC41-D753-484F-B615-C8B13752D6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07270" y="5804307"/>
                  <a:ext cx="293587" cy="290228"/>
                </a:xfrm>
                <a:prstGeom prst="ellipse">
                  <a:avLst/>
                </a:prstGeom>
                <a:grp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800" kern="0">
                    <a:solidFill>
                      <a:srgbClr val="353535"/>
                    </a:solidFill>
                  </a:endParaRPr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FBEB463-C247-40BE-93F6-A8EE60B7C9BF}"/>
              </a:ext>
            </a:extLst>
          </p:cNvPr>
          <p:cNvSpPr txBox="1"/>
          <p:nvPr/>
        </p:nvSpPr>
        <p:spPr>
          <a:xfrm>
            <a:off x="3775275" y="4936735"/>
            <a:ext cx="447634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Adatum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endpoint to sign in</a:t>
            </a:r>
          </a:p>
          <a:p>
            <a:pPr algn="ctr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Can’t use common, organizations, nor consumers, endpoints</a:t>
            </a:r>
          </a:p>
          <a:p>
            <a:pPr algn="ctr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Invitation/external account needed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689DE82-425F-4C43-B0A8-CA5EC6C55A1B}"/>
              </a:ext>
            </a:extLst>
          </p:cNvPr>
          <p:cNvCxnSpPr>
            <a:cxnSpLocks/>
            <a:stCxn id="86" idx="3"/>
            <a:endCxn id="4" idx="0"/>
          </p:cNvCxnSpPr>
          <p:nvPr/>
        </p:nvCxnSpPr>
        <p:spPr>
          <a:xfrm>
            <a:off x="3435935" y="1917021"/>
            <a:ext cx="1614857" cy="428228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Left 23">
            <a:extLst>
              <a:ext uri="{FF2B5EF4-FFF2-40B4-BE49-F238E27FC236}">
                <a16:creationId xmlns:a16="http://schemas.microsoft.com/office/drawing/2014/main" id="{6F805DD8-9C3B-4C03-6AAE-6AEB5B894EBE}"/>
              </a:ext>
            </a:extLst>
          </p:cNvPr>
          <p:cNvSpPr/>
          <p:nvPr/>
        </p:nvSpPr>
        <p:spPr bwMode="auto">
          <a:xfrm>
            <a:off x="3097881" y="4569305"/>
            <a:ext cx="6022338" cy="474935"/>
          </a:xfrm>
          <a:prstGeom prst="lef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Invite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C00E5B-BC34-A494-62EC-DECBCB504F3E}"/>
              </a:ext>
            </a:extLst>
          </p:cNvPr>
          <p:cNvSpPr txBox="1"/>
          <p:nvPr/>
        </p:nvSpPr>
        <p:spPr>
          <a:xfrm>
            <a:off x="2494161" y="5058958"/>
            <a:ext cx="85643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Guest User B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477B365-4651-4724-8761-3CD47B4F3CFA}"/>
              </a:ext>
            </a:extLst>
          </p:cNvPr>
          <p:cNvSpPr/>
          <p:nvPr/>
        </p:nvSpPr>
        <p:spPr bwMode="auto">
          <a:xfrm>
            <a:off x="3097881" y="4732383"/>
            <a:ext cx="5493081" cy="411114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Authentication when needed</a:t>
            </a:r>
          </a:p>
        </p:txBody>
      </p:sp>
    </p:spTree>
    <p:extLst>
      <p:ext uri="{BB962C8B-B14F-4D97-AF65-F5344CB8AC3E}">
        <p14:creationId xmlns:p14="http://schemas.microsoft.com/office/powerpoint/2010/main" val="32223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10" grpId="0"/>
      <p:bldP spid="24" grpId="0" animBg="1"/>
      <p:bldP spid="24" grpId="1" animBg="1"/>
      <p:bldP spid="25" grpId="0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229704-BB50-4AF5-9794-F84F091AA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5808"/>
            <a:ext cx="6400800" cy="498598"/>
          </a:xfrm>
        </p:spPr>
        <p:txBody>
          <a:bodyPr/>
          <a:lstStyle/>
          <a:p>
            <a:r>
              <a:rPr lang="en-US" dirty="0"/>
              <a:t>Demo Application registration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DC25D-0482-420C-8631-1C17783C56B8}"/>
              </a:ext>
            </a:extLst>
          </p:cNvPr>
          <p:cNvSpPr txBox="1"/>
          <p:nvPr/>
        </p:nvSpPr>
        <p:spPr>
          <a:xfrm>
            <a:off x="286871" y="6427694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fld id="{75E8E2A3-35EC-44CC-90A7-AF9A02EE3F5C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22</a:t>
            </a:fld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2844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39D220-1708-48C0-A506-A83E43F7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identity platform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D5DF6C-67E1-4014-A404-2800BFE86C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789003"/>
          </a:xfrm>
        </p:spPr>
        <p:txBody>
          <a:bodyPr/>
          <a:lstStyle/>
          <a:p>
            <a:r>
              <a:rPr lang="en-US" dirty="0"/>
              <a:t>Standards based cloud endpoint</a:t>
            </a:r>
          </a:p>
          <a:p>
            <a:r>
              <a:rPr lang="en-US" dirty="0"/>
              <a:t>User Authentication</a:t>
            </a:r>
          </a:p>
          <a:p>
            <a:r>
              <a:rPr lang="en-US" dirty="0"/>
              <a:t>App Authorization</a:t>
            </a:r>
          </a:p>
          <a:p>
            <a:r>
              <a:rPr lang="en-US" dirty="0"/>
              <a:t>Microsoft Authentication Library family</a:t>
            </a:r>
          </a:p>
          <a:p>
            <a:r>
              <a:rPr lang="en-US" dirty="0"/>
              <a:t>Microsoft Graph</a:t>
            </a:r>
          </a:p>
          <a:p>
            <a:r>
              <a:rPr lang="en-US" dirty="0"/>
              <a:t>For ISVs</a:t>
            </a:r>
          </a:p>
          <a:p>
            <a:pPr lvl="1"/>
            <a:r>
              <a:rPr lang="en-US" dirty="0"/>
              <a:t>Provision Users to apps</a:t>
            </a:r>
          </a:p>
          <a:p>
            <a:pPr lvl="1"/>
            <a:r>
              <a:rPr lang="en-US" dirty="0"/>
              <a:t>Verified app publishers</a:t>
            </a:r>
          </a:p>
          <a:p>
            <a:endParaRPr lang="en-US" dirty="0"/>
          </a:p>
          <a:p>
            <a:r>
              <a:rPr lang="en-US" dirty="0"/>
              <a:t>Control Plane for today’s apps</a:t>
            </a:r>
          </a:p>
        </p:txBody>
      </p:sp>
    </p:spTree>
    <p:extLst>
      <p:ext uri="{BB962C8B-B14F-4D97-AF65-F5344CB8AC3E}">
        <p14:creationId xmlns:p14="http://schemas.microsoft.com/office/powerpoint/2010/main" val="292471606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39D220-1708-48C0-A506-A83E43F7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identity platform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D5DF6C-67E1-4014-A404-2800BFE86C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465016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dirty="0">
                <a:latin typeface="Segoe UI Semilight"/>
                <a:cs typeface="Segoe UI Semilight"/>
              </a:rPr>
              <a:t>For Labs and Exercises please refer to the link below -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6EAC1C"/>
                </a:solidFill>
                <a:hlinkClick r:id="rId2"/>
              </a:rPr>
              <a:t>Getting Started with Microsoft Identity - Learn | Microsoft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275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FAFE4E-733D-4D70-AE10-AD5F118C2E6C}"/>
              </a:ext>
            </a:extLst>
          </p:cNvPr>
          <p:cNvSpPr txBox="1"/>
          <p:nvPr/>
        </p:nvSpPr>
        <p:spPr>
          <a:xfrm>
            <a:off x="286871" y="6427694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fld id="{75E8E2A3-35EC-44CC-90A7-AF9A02EE3F5C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25</a:t>
            </a:fld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7592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87D9-6102-4571-A0AC-80C2873E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979539"/>
            <a:ext cx="5943600" cy="553998"/>
          </a:xfrm>
        </p:spPr>
        <p:txBody>
          <a:bodyPr/>
          <a:lstStyle/>
          <a:p>
            <a:r>
              <a:rPr lang="en-US"/>
              <a:t>Let’s start with some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9D848-8140-467E-A6BA-2B062DB0D8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17576"/>
            <a:ext cx="5943600" cy="30777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AC5B7-CBDE-463C-BF92-7041D0F1C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D8656-8355-4E85-9636-041467D5CB55}"/>
              </a:ext>
            </a:extLst>
          </p:cNvPr>
          <p:cNvSpPr txBox="1"/>
          <p:nvPr/>
        </p:nvSpPr>
        <p:spPr>
          <a:xfrm>
            <a:off x="286871" y="6427694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fld id="{75E8E2A3-35EC-44CC-90A7-AF9A02EE3F5C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</a:t>
            </a:fld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9964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A317-714A-4CC2-A77B-13AB3F06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Microsoft identity platform does for developers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F0E12-788C-44BC-9613-BE5D830526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36420"/>
            <a:ext cx="11018520" cy="5515356"/>
          </a:xfrm>
        </p:spPr>
        <p:txBody>
          <a:bodyPr/>
          <a:lstStyle/>
          <a:p>
            <a:r>
              <a:rPr lang="en-US" dirty="0"/>
              <a:t>Developers delegate Identity and Access Management to Microsoft Identity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Segoe UI" panose="020B0502040204020203" pitchFamily="34" charset="0"/>
              </a:rPr>
              <a:t>Authenticates</a:t>
            </a:r>
            <a:r>
              <a:rPr lang="en-US" dirty="0"/>
              <a:t> users</a:t>
            </a:r>
          </a:p>
          <a:p>
            <a:r>
              <a:rPr lang="en-US" dirty="0"/>
              <a:t>	</a:t>
            </a:r>
            <a:r>
              <a:rPr lang="en-US" dirty="0" err="1"/>
              <a:t>UserID</a:t>
            </a:r>
            <a:r>
              <a:rPr lang="en-US" dirty="0"/>
              <a:t> and password, MFA, </a:t>
            </a:r>
            <a:r>
              <a:rPr lang="en-US" dirty="0" err="1"/>
              <a:t>Passwordless</a:t>
            </a:r>
            <a:r>
              <a:rPr lang="en-US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Segoe UI" panose="020B0502040204020203" pitchFamily="34" charset="0"/>
              </a:rPr>
              <a:t>Authorizes</a:t>
            </a:r>
            <a:r>
              <a:rPr lang="en-US" dirty="0"/>
              <a:t> applications to access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Robust directory data with </a:t>
            </a:r>
            <a:r>
              <a:rPr lang="en-US" b="1" dirty="0">
                <a:latin typeface="+mn-lt"/>
                <a:cs typeface="Segoe UI" panose="020B0502040204020203" pitchFamily="34" charset="0"/>
              </a:rPr>
              <a:t>Microsoft</a:t>
            </a:r>
            <a:r>
              <a:rPr lang="en-US" b="1" dirty="0"/>
              <a:t> </a:t>
            </a:r>
            <a:r>
              <a:rPr lang="en-US" b="1" dirty="0">
                <a:latin typeface="+mn-lt"/>
                <a:cs typeface="Segoe UI" panose="020B0502040204020203" pitchFamily="34" charset="0"/>
              </a:rPr>
              <a:t>Graph</a:t>
            </a:r>
          </a:p>
          <a:p>
            <a:r>
              <a:rPr lang="en-US" dirty="0"/>
              <a:t>	Access to the data that drives productivity across Microsoft 365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Independent Software Vendors (ISVs)</a:t>
            </a:r>
          </a:p>
          <a:p>
            <a:pPr lvl="1"/>
            <a:r>
              <a:rPr lang="en-US" sz="2800" dirty="0">
                <a:cs typeface="Segoe UI" panose="020B0502040204020203" pitchFamily="34" charset="0"/>
              </a:rPr>
              <a:t>	</a:t>
            </a:r>
            <a:r>
              <a:rPr lang="en-US" sz="2800" b="1" dirty="0">
                <a:cs typeface="Segoe UI" panose="020B0502040204020203" pitchFamily="34" charset="0"/>
              </a:rPr>
              <a:t>Provision</a:t>
            </a:r>
            <a:r>
              <a:rPr lang="en-US" sz="2800" dirty="0">
                <a:cs typeface="Segoe UI" panose="020B0502040204020203" pitchFamily="34" charset="0"/>
              </a:rPr>
              <a:t> users to the app</a:t>
            </a:r>
          </a:p>
          <a:p>
            <a:r>
              <a:rPr lang="en-US" dirty="0"/>
              <a:t>	Verifies </a:t>
            </a:r>
            <a:r>
              <a:rPr lang="en-US" b="1" dirty="0">
                <a:latin typeface="+mn-lt"/>
                <a:cs typeface="Segoe UI" panose="020B0502040204020203" pitchFamily="34" charset="0"/>
              </a:rPr>
              <a:t>app publishers</a:t>
            </a:r>
          </a:p>
        </p:txBody>
      </p:sp>
    </p:spTree>
    <p:extLst>
      <p:ext uri="{BB962C8B-B14F-4D97-AF65-F5344CB8AC3E}">
        <p14:creationId xmlns:p14="http://schemas.microsoft.com/office/powerpoint/2010/main" val="3386445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3F5074F-8BF6-47CB-B9E1-567E43B93D65}"/>
              </a:ext>
            </a:extLst>
          </p:cNvPr>
          <p:cNvSpPr/>
          <p:nvPr/>
        </p:nvSpPr>
        <p:spPr bwMode="auto">
          <a:xfrm>
            <a:off x="2918770" y="5870691"/>
            <a:ext cx="8859852" cy="72331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0" rIns="89642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294"/>
              </a:spcAft>
              <a:buClrTx/>
              <a:buSzTx/>
              <a:buFontTx/>
              <a:buNone/>
              <a:tabLst/>
              <a:defRPr/>
            </a:pPr>
            <a:endParaRPr kumimoji="0" lang="en-US" sz="1078" b="0" i="0" u="none" strike="noStrike" kern="1200" cap="none" spc="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CA35C1-032D-4EC5-A2E7-3244EF51ED97}"/>
              </a:ext>
            </a:extLst>
          </p:cNvPr>
          <p:cNvSpPr/>
          <p:nvPr/>
        </p:nvSpPr>
        <p:spPr bwMode="auto">
          <a:xfrm>
            <a:off x="2906346" y="4065529"/>
            <a:ext cx="8859852" cy="148845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0" rIns="89642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294"/>
              </a:spcAft>
              <a:buClrTx/>
              <a:buSzTx/>
              <a:buFontTx/>
              <a:buNone/>
              <a:tabLst/>
              <a:defRPr/>
            </a:pPr>
            <a:endParaRPr kumimoji="0" lang="en-US" sz="1078" b="0" i="0" u="none" strike="noStrike" kern="1200" cap="none" spc="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D2312B9-F29E-43D6-9DC5-3C5E76534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26425" y="5682206"/>
            <a:ext cx="11339773" cy="0"/>
          </a:xfrm>
          <a:prstGeom prst="line">
            <a:avLst/>
          </a:prstGeom>
          <a:ln w="1905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32">
            <a:extLst>
              <a:ext uri="{FF2B5EF4-FFF2-40B4-BE49-F238E27FC236}">
                <a16:creationId xmlns:a16="http://schemas.microsoft.com/office/drawing/2014/main" id="{CDF0A0D3-7D3A-4042-AFA5-1C766E1A8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980" y="332736"/>
            <a:ext cx="11336039" cy="758022"/>
          </a:xfrm>
        </p:spPr>
        <p:txBody>
          <a:bodyPr/>
          <a:lstStyle/>
          <a:p>
            <a:r>
              <a:rPr lang="en-US" dirty="0"/>
              <a:t>Microsoft identity platform for developers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D6BF969-20B3-4B44-AF89-EF1F24E546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6424" y="1084164"/>
            <a:ext cx="11339774" cy="325865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350">
                <a:solidFill>
                  <a:schemeClr val="accent1"/>
                </a:solidFill>
                <a:cs typeface="Segoe UI"/>
              </a:rPr>
              <a:t>Build applications and integrate identity with one unified toolkit</a:t>
            </a:r>
            <a:endParaRPr lang="en-US" sz="2353">
              <a:solidFill>
                <a:schemeClr val="accent1"/>
              </a:solidFill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636DED6-170C-47DA-BB87-F439DD59E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41" y="5981249"/>
            <a:ext cx="461854" cy="459985"/>
          </a:xfrm>
          <a:prstGeom prst="rect">
            <a:avLst/>
          </a:prstGeom>
        </p:spPr>
      </p:pic>
      <p:pic>
        <p:nvPicPr>
          <p:cNvPr id="1026" name="Picture 2" descr="SCIM: System for Cross-domain Identity Management">
            <a:extLst>
              <a:ext uri="{FF2B5EF4-FFF2-40B4-BE49-F238E27FC236}">
                <a16:creationId xmlns:a16="http://schemas.microsoft.com/office/drawing/2014/main" id="{F315731A-D4D4-46DB-9485-C41A0B078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966" y="6065814"/>
            <a:ext cx="941175" cy="3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5B2C66-8BD2-4758-9C35-DCFE74152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4993" y="6065816"/>
            <a:ext cx="1657308" cy="31999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294757-68DA-4660-889F-BCB6FC104220}"/>
              </a:ext>
            </a:extLst>
          </p:cNvPr>
          <p:cNvCxnSpPr>
            <a:cxnSpLocks/>
          </p:cNvCxnSpPr>
          <p:nvPr/>
        </p:nvCxnSpPr>
        <p:spPr>
          <a:xfrm>
            <a:off x="426425" y="3922324"/>
            <a:ext cx="11339773" cy="0"/>
          </a:xfrm>
          <a:prstGeom prst="line">
            <a:avLst/>
          </a:prstGeom>
          <a:ln w="1905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E152759-BA16-B180-AA63-76D12DEBF913}"/>
              </a:ext>
            </a:extLst>
          </p:cNvPr>
          <p:cNvGrpSpPr/>
          <p:nvPr/>
        </p:nvGrpSpPr>
        <p:grpSpPr>
          <a:xfrm>
            <a:off x="8241098" y="2791691"/>
            <a:ext cx="3550756" cy="857715"/>
            <a:chOff x="416590" y="2823594"/>
            <a:chExt cx="3550756" cy="857715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B087B03-9643-439B-8D86-AA09E64A7CC3}"/>
                </a:ext>
              </a:extLst>
            </p:cNvPr>
            <p:cNvSpPr/>
            <p:nvPr/>
          </p:nvSpPr>
          <p:spPr bwMode="auto">
            <a:xfrm>
              <a:off x="2165456" y="2823594"/>
              <a:ext cx="1801890" cy="8577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0" rIns="89642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294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1" i="0" u="none" strike="noStrike" kern="120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Microsoft Partner Network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B4B5173-2537-4127-AA1C-DDABD891E4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1509" y="3242084"/>
              <a:ext cx="432164" cy="5578"/>
            </a:xfrm>
            <a:prstGeom prst="line">
              <a:avLst/>
            </a:prstGeom>
            <a:ln w="19050">
              <a:solidFill>
                <a:schemeClr val="accent3">
                  <a:alpha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07F88AE-6F63-4279-A29D-478238438361}"/>
                </a:ext>
              </a:extLst>
            </p:cNvPr>
            <p:cNvSpPr txBox="1"/>
            <p:nvPr/>
          </p:nvSpPr>
          <p:spPr>
            <a:xfrm>
              <a:off x="935304" y="3081463"/>
              <a:ext cx="898726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282828"/>
                      </a:gs>
                      <a:gs pos="30000">
                        <a:srgbClr val="28282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Publisher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gradFill>
                    <a:gsLst>
                      <a:gs pos="2917">
                        <a:srgbClr val="282828"/>
                      </a:gs>
                      <a:gs pos="30000">
                        <a:srgbClr val="28282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 Verification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A5C6FDD-5663-4255-A6D3-A59E8DB6A824}"/>
                </a:ext>
              </a:extLst>
            </p:cNvPr>
            <p:cNvSpPr/>
            <p:nvPr/>
          </p:nvSpPr>
          <p:spPr bwMode="auto">
            <a:xfrm>
              <a:off x="2056327" y="3121313"/>
              <a:ext cx="218259" cy="218259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07B4813-4B05-4B51-AD01-BC6D87B44597}"/>
                </a:ext>
              </a:extLst>
            </p:cNvPr>
            <p:cNvSpPr/>
            <p:nvPr/>
          </p:nvSpPr>
          <p:spPr bwMode="auto">
            <a:xfrm>
              <a:off x="2095301" y="3156671"/>
              <a:ext cx="140309" cy="14030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0F04912-1457-4057-950C-5AD569B94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16590" y="3002044"/>
              <a:ext cx="448559" cy="415120"/>
              <a:chOff x="437796" y="3078610"/>
              <a:chExt cx="457554" cy="457554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739FA36-EDD4-422C-B359-C5199EEC712F}"/>
                  </a:ext>
                </a:extLst>
              </p:cNvPr>
              <p:cNvSpPr/>
              <p:nvPr/>
            </p:nvSpPr>
            <p:spPr bwMode="auto">
              <a:xfrm>
                <a:off x="437796" y="3078610"/>
                <a:ext cx="457554" cy="457554"/>
              </a:xfrm>
              <a:prstGeom prst="ellipse">
                <a:avLst/>
              </a:pr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err="1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IoT" title="Icon of five circles that all connect to a center circle">
                <a:extLst>
                  <a:ext uri="{FF2B5EF4-FFF2-40B4-BE49-F238E27FC236}">
                    <a16:creationId xmlns:a16="http://schemas.microsoft.com/office/drawing/2014/main" id="{7774F2C2-EBE1-47AD-A037-0A3AD91B0C7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44895" y="3185514"/>
                <a:ext cx="243357" cy="243747"/>
              </a:xfrm>
              <a:custGeom>
                <a:avLst/>
                <a:gdLst>
                  <a:gd name="T0" fmla="*/ 235 w 352"/>
                  <a:gd name="T1" fmla="*/ 176 h 352"/>
                  <a:gd name="T2" fmla="*/ 176 w 352"/>
                  <a:gd name="T3" fmla="*/ 235 h 352"/>
                  <a:gd name="T4" fmla="*/ 117 w 352"/>
                  <a:gd name="T5" fmla="*/ 176 h 352"/>
                  <a:gd name="T6" fmla="*/ 176 w 352"/>
                  <a:gd name="T7" fmla="*/ 117 h 352"/>
                  <a:gd name="T8" fmla="*/ 235 w 352"/>
                  <a:gd name="T9" fmla="*/ 176 h 352"/>
                  <a:gd name="T10" fmla="*/ 270 w 352"/>
                  <a:gd name="T11" fmla="*/ 0 h 352"/>
                  <a:gd name="T12" fmla="*/ 235 w 352"/>
                  <a:gd name="T13" fmla="*/ 35 h 352"/>
                  <a:gd name="T14" fmla="*/ 270 w 352"/>
                  <a:gd name="T15" fmla="*/ 70 h 352"/>
                  <a:gd name="T16" fmla="*/ 305 w 352"/>
                  <a:gd name="T17" fmla="*/ 35 h 352"/>
                  <a:gd name="T18" fmla="*/ 270 w 352"/>
                  <a:gd name="T19" fmla="*/ 0 h 352"/>
                  <a:gd name="T20" fmla="*/ 82 w 352"/>
                  <a:gd name="T21" fmla="*/ 23 h 352"/>
                  <a:gd name="T22" fmla="*/ 47 w 352"/>
                  <a:gd name="T23" fmla="*/ 59 h 352"/>
                  <a:gd name="T24" fmla="*/ 82 w 352"/>
                  <a:gd name="T25" fmla="*/ 94 h 352"/>
                  <a:gd name="T26" fmla="*/ 117 w 352"/>
                  <a:gd name="T27" fmla="*/ 59 h 352"/>
                  <a:gd name="T28" fmla="*/ 82 w 352"/>
                  <a:gd name="T29" fmla="*/ 23 h 352"/>
                  <a:gd name="T30" fmla="*/ 35 w 352"/>
                  <a:gd name="T31" fmla="*/ 211 h 352"/>
                  <a:gd name="T32" fmla="*/ 0 w 352"/>
                  <a:gd name="T33" fmla="*/ 246 h 352"/>
                  <a:gd name="T34" fmla="*/ 35 w 352"/>
                  <a:gd name="T35" fmla="*/ 282 h 352"/>
                  <a:gd name="T36" fmla="*/ 70 w 352"/>
                  <a:gd name="T37" fmla="*/ 246 h 352"/>
                  <a:gd name="T38" fmla="*/ 35 w 352"/>
                  <a:gd name="T39" fmla="*/ 211 h 352"/>
                  <a:gd name="T40" fmla="*/ 223 w 352"/>
                  <a:gd name="T41" fmla="*/ 282 h 352"/>
                  <a:gd name="T42" fmla="*/ 188 w 352"/>
                  <a:gd name="T43" fmla="*/ 317 h 352"/>
                  <a:gd name="T44" fmla="*/ 223 w 352"/>
                  <a:gd name="T45" fmla="*/ 352 h 352"/>
                  <a:gd name="T46" fmla="*/ 258 w 352"/>
                  <a:gd name="T47" fmla="*/ 317 h 352"/>
                  <a:gd name="T48" fmla="*/ 223 w 352"/>
                  <a:gd name="T49" fmla="*/ 282 h 352"/>
                  <a:gd name="T50" fmla="*/ 317 w 352"/>
                  <a:gd name="T51" fmla="*/ 164 h 352"/>
                  <a:gd name="T52" fmla="*/ 282 w 352"/>
                  <a:gd name="T53" fmla="*/ 199 h 352"/>
                  <a:gd name="T54" fmla="*/ 317 w 352"/>
                  <a:gd name="T55" fmla="*/ 235 h 352"/>
                  <a:gd name="T56" fmla="*/ 352 w 352"/>
                  <a:gd name="T57" fmla="*/ 199 h 352"/>
                  <a:gd name="T58" fmla="*/ 317 w 352"/>
                  <a:gd name="T59" fmla="*/ 164 h 352"/>
                  <a:gd name="T60" fmla="*/ 250 w 352"/>
                  <a:gd name="T61" fmla="*/ 64 h 352"/>
                  <a:gd name="T62" fmla="*/ 209 w 352"/>
                  <a:gd name="T63" fmla="*/ 127 h 352"/>
                  <a:gd name="T64" fmla="*/ 139 w 352"/>
                  <a:gd name="T65" fmla="*/ 130 h 352"/>
                  <a:gd name="T66" fmla="*/ 104 w 352"/>
                  <a:gd name="T67" fmla="*/ 86 h 352"/>
                  <a:gd name="T68" fmla="*/ 67 w 352"/>
                  <a:gd name="T69" fmla="*/ 231 h 352"/>
                  <a:gd name="T70" fmla="*/ 124 w 352"/>
                  <a:gd name="T71" fmla="*/ 202 h 352"/>
                  <a:gd name="T72" fmla="*/ 212 w 352"/>
                  <a:gd name="T73" fmla="*/ 283 h 352"/>
                  <a:gd name="T74" fmla="*/ 195 w 352"/>
                  <a:gd name="T75" fmla="*/ 232 h 352"/>
                  <a:gd name="T76" fmla="*/ 234 w 352"/>
                  <a:gd name="T77" fmla="*/ 186 h 352"/>
                  <a:gd name="T78" fmla="*/ 282 w 352"/>
                  <a:gd name="T79" fmla="*/ 194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2" h="352">
                    <a:moveTo>
                      <a:pt x="235" y="176"/>
                    </a:moveTo>
                    <a:cubicBezTo>
                      <a:pt x="235" y="208"/>
                      <a:pt x="208" y="235"/>
                      <a:pt x="176" y="235"/>
                    </a:cubicBezTo>
                    <a:cubicBezTo>
                      <a:pt x="144" y="235"/>
                      <a:pt x="117" y="208"/>
                      <a:pt x="117" y="176"/>
                    </a:cubicBezTo>
                    <a:cubicBezTo>
                      <a:pt x="117" y="144"/>
                      <a:pt x="144" y="117"/>
                      <a:pt x="176" y="117"/>
                    </a:cubicBezTo>
                    <a:cubicBezTo>
                      <a:pt x="208" y="117"/>
                      <a:pt x="235" y="144"/>
                      <a:pt x="235" y="176"/>
                    </a:cubicBezTo>
                    <a:close/>
                    <a:moveTo>
                      <a:pt x="270" y="0"/>
                    </a:moveTo>
                    <a:cubicBezTo>
                      <a:pt x="250" y="0"/>
                      <a:pt x="235" y="16"/>
                      <a:pt x="235" y="35"/>
                    </a:cubicBezTo>
                    <a:cubicBezTo>
                      <a:pt x="235" y="55"/>
                      <a:pt x="250" y="70"/>
                      <a:pt x="270" y="70"/>
                    </a:cubicBezTo>
                    <a:cubicBezTo>
                      <a:pt x="289" y="70"/>
                      <a:pt x="305" y="55"/>
                      <a:pt x="305" y="35"/>
                    </a:cubicBezTo>
                    <a:cubicBezTo>
                      <a:pt x="305" y="16"/>
                      <a:pt x="289" y="0"/>
                      <a:pt x="270" y="0"/>
                    </a:cubicBezTo>
                    <a:close/>
                    <a:moveTo>
                      <a:pt x="82" y="23"/>
                    </a:moveTo>
                    <a:cubicBezTo>
                      <a:pt x="63" y="23"/>
                      <a:pt x="47" y="39"/>
                      <a:pt x="47" y="59"/>
                    </a:cubicBezTo>
                    <a:cubicBezTo>
                      <a:pt x="47" y="78"/>
                      <a:pt x="63" y="94"/>
                      <a:pt x="82" y="94"/>
                    </a:cubicBezTo>
                    <a:cubicBezTo>
                      <a:pt x="102" y="94"/>
                      <a:pt x="117" y="78"/>
                      <a:pt x="117" y="59"/>
                    </a:cubicBezTo>
                    <a:cubicBezTo>
                      <a:pt x="117" y="39"/>
                      <a:pt x="102" y="23"/>
                      <a:pt x="82" y="23"/>
                    </a:cubicBezTo>
                    <a:close/>
                    <a:moveTo>
                      <a:pt x="35" y="211"/>
                    </a:moveTo>
                    <a:cubicBezTo>
                      <a:pt x="16" y="211"/>
                      <a:pt x="0" y="227"/>
                      <a:pt x="0" y="246"/>
                    </a:cubicBezTo>
                    <a:cubicBezTo>
                      <a:pt x="0" y="266"/>
                      <a:pt x="16" y="282"/>
                      <a:pt x="35" y="282"/>
                    </a:cubicBezTo>
                    <a:cubicBezTo>
                      <a:pt x="55" y="282"/>
                      <a:pt x="70" y="266"/>
                      <a:pt x="70" y="246"/>
                    </a:cubicBezTo>
                    <a:cubicBezTo>
                      <a:pt x="70" y="227"/>
                      <a:pt x="55" y="211"/>
                      <a:pt x="35" y="211"/>
                    </a:cubicBezTo>
                    <a:close/>
                    <a:moveTo>
                      <a:pt x="223" y="282"/>
                    </a:moveTo>
                    <a:cubicBezTo>
                      <a:pt x="203" y="282"/>
                      <a:pt x="188" y="297"/>
                      <a:pt x="188" y="317"/>
                    </a:cubicBezTo>
                    <a:cubicBezTo>
                      <a:pt x="188" y="336"/>
                      <a:pt x="203" y="352"/>
                      <a:pt x="223" y="352"/>
                    </a:cubicBezTo>
                    <a:cubicBezTo>
                      <a:pt x="242" y="352"/>
                      <a:pt x="258" y="336"/>
                      <a:pt x="258" y="317"/>
                    </a:cubicBezTo>
                    <a:cubicBezTo>
                      <a:pt x="258" y="297"/>
                      <a:pt x="242" y="282"/>
                      <a:pt x="223" y="282"/>
                    </a:cubicBezTo>
                    <a:close/>
                    <a:moveTo>
                      <a:pt x="317" y="164"/>
                    </a:moveTo>
                    <a:cubicBezTo>
                      <a:pt x="297" y="164"/>
                      <a:pt x="282" y="180"/>
                      <a:pt x="282" y="199"/>
                    </a:cubicBezTo>
                    <a:cubicBezTo>
                      <a:pt x="282" y="219"/>
                      <a:pt x="297" y="235"/>
                      <a:pt x="317" y="235"/>
                    </a:cubicBezTo>
                    <a:cubicBezTo>
                      <a:pt x="336" y="235"/>
                      <a:pt x="352" y="219"/>
                      <a:pt x="352" y="199"/>
                    </a:cubicBezTo>
                    <a:cubicBezTo>
                      <a:pt x="352" y="180"/>
                      <a:pt x="336" y="164"/>
                      <a:pt x="317" y="164"/>
                    </a:cubicBezTo>
                    <a:close/>
                    <a:moveTo>
                      <a:pt x="250" y="64"/>
                    </a:moveTo>
                    <a:cubicBezTo>
                      <a:pt x="209" y="127"/>
                      <a:pt x="209" y="127"/>
                      <a:pt x="209" y="127"/>
                    </a:cubicBezTo>
                    <a:moveTo>
                      <a:pt x="139" y="130"/>
                    </a:moveTo>
                    <a:cubicBezTo>
                      <a:pt x="104" y="86"/>
                      <a:pt x="104" y="86"/>
                      <a:pt x="104" y="86"/>
                    </a:cubicBezTo>
                    <a:moveTo>
                      <a:pt x="67" y="231"/>
                    </a:moveTo>
                    <a:cubicBezTo>
                      <a:pt x="124" y="202"/>
                      <a:pt x="124" y="202"/>
                      <a:pt x="124" y="202"/>
                    </a:cubicBezTo>
                    <a:moveTo>
                      <a:pt x="212" y="283"/>
                    </a:moveTo>
                    <a:cubicBezTo>
                      <a:pt x="195" y="232"/>
                      <a:pt x="195" y="232"/>
                      <a:pt x="195" y="232"/>
                    </a:cubicBezTo>
                    <a:moveTo>
                      <a:pt x="234" y="186"/>
                    </a:moveTo>
                    <a:cubicBezTo>
                      <a:pt x="282" y="194"/>
                      <a:pt x="282" y="194"/>
                      <a:pt x="282" y="194"/>
                    </a:cubicBez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4BC395-6DF4-4B49-A191-35BC2C6145CD}"/>
              </a:ext>
            </a:extLst>
          </p:cNvPr>
          <p:cNvSpPr/>
          <p:nvPr/>
        </p:nvSpPr>
        <p:spPr bwMode="auto">
          <a:xfrm>
            <a:off x="2979195" y="4307655"/>
            <a:ext cx="2642131" cy="537957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29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Work and school accounts</a:t>
            </a:r>
          </a:p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29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AD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83F424F-928F-4DF5-A04E-F908BDB868F3}"/>
              </a:ext>
            </a:extLst>
          </p:cNvPr>
          <p:cNvSpPr/>
          <p:nvPr/>
        </p:nvSpPr>
        <p:spPr bwMode="auto">
          <a:xfrm>
            <a:off x="5186974" y="4307655"/>
            <a:ext cx="2642131" cy="537957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29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Personal accounts</a:t>
            </a:r>
          </a:p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29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MSA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1E7AFC3-AFAD-4381-A453-E4FC387407F0}"/>
              </a:ext>
            </a:extLst>
          </p:cNvPr>
          <p:cNvSpPr/>
          <p:nvPr/>
        </p:nvSpPr>
        <p:spPr bwMode="auto">
          <a:xfrm>
            <a:off x="7737941" y="4307655"/>
            <a:ext cx="4207756" cy="537957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8964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29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Customer and Partner accounts</a:t>
            </a:r>
          </a:p>
        </p:txBody>
      </p:sp>
      <p:grpSp>
        <p:nvGrpSpPr>
          <p:cNvPr id="95" name="!! Partner Azure">
            <a:extLst>
              <a:ext uri="{FF2B5EF4-FFF2-40B4-BE49-F238E27FC236}">
                <a16:creationId xmlns:a16="http://schemas.microsoft.com/office/drawing/2014/main" id="{97169067-BCAF-4B90-9761-EC41ECACF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07630" y="5017854"/>
            <a:ext cx="385259" cy="385257"/>
            <a:chOff x="1720682" y="3531964"/>
            <a:chExt cx="580029" cy="580029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BBA2ADC-D6B8-469E-9930-0ADCDBB41827}"/>
                </a:ext>
              </a:extLst>
            </p:cNvPr>
            <p:cNvSpPr/>
            <p:nvPr/>
          </p:nvSpPr>
          <p:spPr bwMode="auto">
            <a:xfrm>
              <a:off x="1720682" y="3531964"/>
              <a:ext cx="580029" cy="58002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90500" dist="76200" dir="2400000" algn="ctr" rotWithShape="0">
                <a:prstClr val="black">
                  <a:alpha val="30000"/>
                </a:prstClr>
              </a:outerShdw>
            </a:effec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330A033D-D233-46F6-B200-2E40288F5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18749" y="3630025"/>
              <a:ext cx="383900" cy="383902"/>
            </a:xfrm>
            <a:prstGeom prst="rect">
              <a:avLst/>
            </a:prstGeom>
          </p:spPr>
        </p:pic>
      </p:grpSp>
      <p:grpSp>
        <p:nvGrpSpPr>
          <p:cNvPr id="115" name="!! Partner microsoft">
            <a:extLst>
              <a:ext uri="{FF2B5EF4-FFF2-40B4-BE49-F238E27FC236}">
                <a16:creationId xmlns:a16="http://schemas.microsoft.com/office/drawing/2014/main" id="{27A935EE-F695-4E9A-AFFD-943587524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15409" y="5017853"/>
            <a:ext cx="385259" cy="385257"/>
            <a:chOff x="10983595" y="5091206"/>
            <a:chExt cx="580030" cy="580029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4C7551C-5303-4D5B-8699-7D47AFF7F346}"/>
                </a:ext>
              </a:extLst>
            </p:cNvPr>
            <p:cNvSpPr/>
            <p:nvPr/>
          </p:nvSpPr>
          <p:spPr bwMode="auto">
            <a:xfrm>
              <a:off x="10983595" y="5091206"/>
              <a:ext cx="580030" cy="58002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90500" dist="76200" dir="2400000" algn="ctr" rotWithShape="0">
                <a:prstClr val="black">
                  <a:alpha val="30000"/>
                </a:prstClr>
              </a:outerShdw>
            </a:effec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A8E06E27-9572-4DD0-B834-93E5C53D9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26934" y="5234540"/>
              <a:ext cx="293351" cy="293351"/>
            </a:xfrm>
            <a:prstGeom prst="rect">
              <a:avLst/>
            </a:prstGeom>
            <a:solidFill>
              <a:srgbClr val="E6E6E6"/>
            </a:solidFill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2244DB5-2002-4347-9641-47B87C4DE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46964" y="5017856"/>
            <a:ext cx="3197731" cy="385257"/>
            <a:chOff x="7669929" y="5324475"/>
            <a:chExt cx="3261852" cy="392982"/>
          </a:xfrm>
        </p:grpSpPr>
        <p:grpSp>
          <p:nvGrpSpPr>
            <p:cNvPr id="124" name="!! Customer email">
              <a:extLst>
                <a:ext uri="{FF2B5EF4-FFF2-40B4-BE49-F238E27FC236}">
                  <a16:creationId xmlns:a16="http://schemas.microsoft.com/office/drawing/2014/main" id="{5292BE2A-DB9C-42EF-B847-60C094F40C2E}"/>
                </a:ext>
              </a:extLst>
            </p:cNvPr>
            <p:cNvGrpSpPr/>
            <p:nvPr/>
          </p:nvGrpSpPr>
          <p:grpSpPr>
            <a:xfrm>
              <a:off x="10538797" y="5324475"/>
              <a:ext cx="392984" cy="392982"/>
              <a:chOff x="9482716" y="5223353"/>
              <a:chExt cx="580030" cy="580028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05B56FD0-404E-4637-94EE-A46C21220894}"/>
                  </a:ext>
                </a:extLst>
              </p:cNvPr>
              <p:cNvSpPr/>
              <p:nvPr/>
            </p:nvSpPr>
            <p:spPr bwMode="auto">
              <a:xfrm>
                <a:off x="9482716" y="5223353"/>
                <a:ext cx="580030" cy="580028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90500" dist="76200" dir="2400000" algn="ctr" rotWithShape="0">
                  <a:prstClr val="black">
                    <a:alpha val="3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166" name="Group 265">
                <a:extLst>
                  <a:ext uri="{FF2B5EF4-FFF2-40B4-BE49-F238E27FC236}">
                    <a16:creationId xmlns:a16="http://schemas.microsoft.com/office/drawing/2014/main" id="{EC225E65-2DF3-45EA-9776-6B0F22DF330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609482" y="5411721"/>
                <a:ext cx="326499" cy="203292"/>
                <a:chOff x="5013" y="3413"/>
                <a:chExt cx="265" cy="165"/>
              </a:xfrm>
              <a:solidFill>
                <a:srgbClr val="0078D4"/>
              </a:solidFill>
            </p:grpSpPr>
            <p:sp>
              <p:nvSpPr>
                <p:cNvPr id="167" name="Freeform 266">
                  <a:extLst>
                    <a:ext uri="{FF2B5EF4-FFF2-40B4-BE49-F238E27FC236}">
                      <a16:creationId xmlns:a16="http://schemas.microsoft.com/office/drawing/2014/main" id="{D1B8D9D3-6981-4669-A642-AB86F636FA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13" y="3431"/>
                  <a:ext cx="264" cy="147"/>
                </a:xfrm>
                <a:custGeom>
                  <a:avLst/>
                  <a:gdLst>
                    <a:gd name="T0" fmla="*/ 403 w 426"/>
                    <a:gd name="T1" fmla="*/ 12 h 236"/>
                    <a:gd name="T2" fmla="*/ 403 w 426"/>
                    <a:gd name="T3" fmla="*/ 12 h 236"/>
                    <a:gd name="T4" fmla="*/ 213 w 426"/>
                    <a:gd name="T5" fmla="*/ 107 h 236"/>
                    <a:gd name="T6" fmla="*/ 23 w 426"/>
                    <a:gd name="T7" fmla="*/ 12 h 236"/>
                    <a:gd name="T8" fmla="*/ 0 w 426"/>
                    <a:gd name="T9" fmla="*/ 0 h 236"/>
                    <a:gd name="T10" fmla="*/ 0 w 426"/>
                    <a:gd name="T11" fmla="*/ 12 h 236"/>
                    <a:gd name="T12" fmla="*/ 0 w 426"/>
                    <a:gd name="T13" fmla="*/ 236 h 236"/>
                    <a:gd name="T14" fmla="*/ 426 w 426"/>
                    <a:gd name="T15" fmla="*/ 236 h 236"/>
                    <a:gd name="T16" fmla="*/ 426 w 426"/>
                    <a:gd name="T17" fmla="*/ 12 h 236"/>
                    <a:gd name="T18" fmla="*/ 426 w 426"/>
                    <a:gd name="T19" fmla="*/ 0 h 236"/>
                    <a:gd name="T20" fmla="*/ 403 w 426"/>
                    <a:gd name="T21" fmla="*/ 12 h 236"/>
                    <a:gd name="T22" fmla="*/ 53 w 426"/>
                    <a:gd name="T23" fmla="*/ 130 h 236"/>
                    <a:gd name="T24" fmla="*/ 53 w 426"/>
                    <a:gd name="T25" fmla="*/ 130 h 236"/>
                    <a:gd name="T26" fmla="*/ 105 w 426"/>
                    <a:gd name="T27" fmla="*/ 130 h 236"/>
                    <a:gd name="T28" fmla="*/ 105 w 426"/>
                    <a:gd name="T29" fmla="*/ 182 h 236"/>
                    <a:gd name="T30" fmla="*/ 53 w 426"/>
                    <a:gd name="T31" fmla="*/ 182 h 236"/>
                    <a:gd name="T32" fmla="*/ 53 w 426"/>
                    <a:gd name="T33" fmla="*/ 130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26" h="236">
                      <a:moveTo>
                        <a:pt x="403" y="12"/>
                      </a:moveTo>
                      <a:lnTo>
                        <a:pt x="403" y="12"/>
                      </a:lnTo>
                      <a:lnTo>
                        <a:pt x="213" y="107"/>
                      </a:lnTo>
                      <a:lnTo>
                        <a:pt x="23" y="12"/>
                      </a:lnTo>
                      <a:lnTo>
                        <a:pt x="0" y="0"/>
                      </a:lnTo>
                      <a:lnTo>
                        <a:pt x="0" y="12"/>
                      </a:lnTo>
                      <a:lnTo>
                        <a:pt x="0" y="236"/>
                      </a:lnTo>
                      <a:lnTo>
                        <a:pt x="426" y="236"/>
                      </a:lnTo>
                      <a:lnTo>
                        <a:pt x="426" y="12"/>
                      </a:lnTo>
                      <a:lnTo>
                        <a:pt x="426" y="0"/>
                      </a:lnTo>
                      <a:lnTo>
                        <a:pt x="403" y="12"/>
                      </a:lnTo>
                      <a:close/>
                      <a:moveTo>
                        <a:pt x="53" y="130"/>
                      </a:moveTo>
                      <a:lnTo>
                        <a:pt x="53" y="130"/>
                      </a:lnTo>
                      <a:lnTo>
                        <a:pt x="105" y="130"/>
                      </a:lnTo>
                      <a:lnTo>
                        <a:pt x="105" y="182"/>
                      </a:lnTo>
                      <a:lnTo>
                        <a:pt x="53" y="182"/>
                      </a:lnTo>
                      <a:lnTo>
                        <a:pt x="53" y="13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109712" tIns="54856" rIns="109712" bIns="5485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0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Rectangle 267">
                  <a:extLst>
                    <a:ext uri="{FF2B5EF4-FFF2-40B4-BE49-F238E27FC236}">
                      <a16:creationId xmlns:a16="http://schemas.microsoft.com/office/drawing/2014/main" id="{6E5B5646-8224-430B-9654-ACDB85FE9C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7" y="3431"/>
                  <a:ext cx="1" cy="1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09712" tIns="54856" rIns="109712" bIns="5485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0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Rectangle 268">
                  <a:extLst>
                    <a:ext uri="{FF2B5EF4-FFF2-40B4-BE49-F238E27FC236}">
                      <a16:creationId xmlns:a16="http://schemas.microsoft.com/office/drawing/2014/main" id="{D8272755-8439-4CD9-BC02-32EB680045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3" y="3431"/>
                  <a:ext cx="1" cy="1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09712" tIns="54856" rIns="109712" bIns="5485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0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269">
                  <a:extLst>
                    <a:ext uri="{FF2B5EF4-FFF2-40B4-BE49-F238E27FC236}">
                      <a16:creationId xmlns:a16="http://schemas.microsoft.com/office/drawing/2014/main" id="{1049BB81-4FD2-4539-B5B5-DE859EE5E7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3" y="3413"/>
                  <a:ext cx="264" cy="66"/>
                </a:xfrm>
                <a:custGeom>
                  <a:avLst/>
                  <a:gdLst>
                    <a:gd name="T0" fmla="*/ 0 w 426"/>
                    <a:gd name="T1" fmla="*/ 0 h 107"/>
                    <a:gd name="T2" fmla="*/ 0 w 426"/>
                    <a:gd name="T3" fmla="*/ 0 h 107"/>
                    <a:gd name="T4" fmla="*/ 0 w 426"/>
                    <a:gd name="T5" fmla="*/ 0 h 107"/>
                    <a:gd name="T6" fmla="*/ 23 w 426"/>
                    <a:gd name="T7" fmla="*/ 12 h 107"/>
                    <a:gd name="T8" fmla="*/ 213 w 426"/>
                    <a:gd name="T9" fmla="*/ 107 h 107"/>
                    <a:gd name="T10" fmla="*/ 403 w 426"/>
                    <a:gd name="T11" fmla="*/ 12 h 107"/>
                    <a:gd name="T12" fmla="*/ 426 w 426"/>
                    <a:gd name="T13" fmla="*/ 0 h 107"/>
                    <a:gd name="T14" fmla="*/ 426 w 426"/>
                    <a:gd name="T15" fmla="*/ 0 h 107"/>
                    <a:gd name="T16" fmla="*/ 0 w 426"/>
                    <a:gd name="T17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6" h="10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3" y="12"/>
                      </a:lnTo>
                      <a:lnTo>
                        <a:pt x="213" y="107"/>
                      </a:lnTo>
                      <a:lnTo>
                        <a:pt x="403" y="12"/>
                      </a:lnTo>
                      <a:lnTo>
                        <a:pt x="426" y="0"/>
                      </a:lnTo>
                      <a:lnTo>
                        <a:pt x="42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8D4">
                    <a:lumMod val="5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109712" tIns="54856" rIns="109712" bIns="5485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0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270">
                  <a:extLst>
                    <a:ext uri="{FF2B5EF4-FFF2-40B4-BE49-F238E27FC236}">
                      <a16:creationId xmlns:a16="http://schemas.microsoft.com/office/drawing/2014/main" id="{883B1931-F7A1-4EEB-A849-9E94C1A579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6" y="3512"/>
                  <a:ext cx="32" cy="32"/>
                </a:xfrm>
                <a:custGeom>
                  <a:avLst/>
                  <a:gdLst>
                    <a:gd name="T0" fmla="*/ 0 w 52"/>
                    <a:gd name="T1" fmla="*/ 52 h 52"/>
                    <a:gd name="T2" fmla="*/ 0 w 52"/>
                    <a:gd name="T3" fmla="*/ 52 h 52"/>
                    <a:gd name="T4" fmla="*/ 52 w 52"/>
                    <a:gd name="T5" fmla="*/ 52 h 52"/>
                    <a:gd name="T6" fmla="*/ 52 w 52"/>
                    <a:gd name="T7" fmla="*/ 0 h 52"/>
                    <a:gd name="T8" fmla="*/ 0 w 52"/>
                    <a:gd name="T9" fmla="*/ 0 h 52"/>
                    <a:gd name="T10" fmla="*/ 0 w 52"/>
                    <a:gd name="T11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2">
                      <a:moveTo>
                        <a:pt x="0" y="52"/>
                      </a:moveTo>
                      <a:lnTo>
                        <a:pt x="0" y="52"/>
                      </a:lnTo>
                      <a:lnTo>
                        <a:pt x="52" y="52"/>
                      </a:lnTo>
                      <a:lnTo>
                        <a:pt x="52" y="0"/>
                      </a:lnTo>
                      <a:lnTo>
                        <a:pt x="0" y="0"/>
                      </a:lnTo>
                      <a:lnTo>
                        <a:pt x="0" y="52"/>
                      </a:lnTo>
                      <a:close/>
                    </a:path>
                  </a:pathLst>
                </a:custGeom>
                <a:solidFill>
                  <a:srgbClr val="0078D4">
                    <a:lumMod val="50000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109712" tIns="54856" rIns="109712" bIns="5485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0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5" name="!! Customer facebook">
              <a:extLst>
                <a:ext uri="{FF2B5EF4-FFF2-40B4-BE49-F238E27FC236}">
                  <a16:creationId xmlns:a16="http://schemas.microsoft.com/office/drawing/2014/main" id="{1200F98D-EAC5-479A-9CC5-2211108903D4}"/>
                </a:ext>
              </a:extLst>
            </p:cNvPr>
            <p:cNvGrpSpPr/>
            <p:nvPr/>
          </p:nvGrpSpPr>
          <p:grpSpPr>
            <a:xfrm>
              <a:off x="9104363" y="5324475"/>
              <a:ext cx="392984" cy="392982"/>
              <a:chOff x="10088872" y="5762368"/>
              <a:chExt cx="580030" cy="580028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48304DC4-2E35-4571-9A27-2399F0699BF7}"/>
                  </a:ext>
                </a:extLst>
              </p:cNvPr>
              <p:cNvSpPr/>
              <p:nvPr/>
            </p:nvSpPr>
            <p:spPr bwMode="auto">
              <a:xfrm>
                <a:off x="10088872" y="5762368"/>
                <a:ext cx="580030" cy="580028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90500" dist="76200" dir="2400000" algn="ctr" rotWithShape="0">
                  <a:prstClr val="black">
                    <a:alpha val="3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164" name="Picture 163" descr="A close up of a sign&#10;&#10;Description generated with high confidence">
                <a:extLst>
                  <a:ext uri="{FF2B5EF4-FFF2-40B4-BE49-F238E27FC236}">
                    <a16:creationId xmlns:a16="http://schemas.microsoft.com/office/drawing/2014/main" id="{908E1E2C-4A39-486F-9CE4-BC51D37763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222144" y="5894005"/>
                <a:ext cx="297741" cy="297741"/>
              </a:xfrm>
              <a:prstGeom prst="rect">
                <a:avLst/>
              </a:prstGeom>
            </p:spPr>
          </p:pic>
        </p:grpSp>
        <p:grpSp>
          <p:nvGrpSpPr>
            <p:cNvPr id="126" name="!! Customer google">
              <a:extLst>
                <a:ext uri="{FF2B5EF4-FFF2-40B4-BE49-F238E27FC236}">
                  <a16:creationId xmlns:a16="http://schemas.microsoft.com/office/drawing/2014/main" id="{1DFCF0E3-06EE-467C-A084-4DF848A47356}"/>
                </a:ext>
              </a:extLst>
            </p:cNvPr>
            <p:cNvGrpSpPr/>
            <p:nvPr/>
          </p:nvGrpSpPr>
          <p:grpSpPr>
            <a:xfrm>
              <a:off x="9821580" y="5324475"/>
              <a:ext cx="392984" cy="392982"/>
              <a:chOff x="10885586" y="5702449"/>
              <a:chExt cx="580030" cy="580028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F144B8CE-F9D9-4E43-8549-A6856FF0C3FB}"/>
                  </a:ext>
                </a:extLst>
              </p:cNvPr>
              <p:cNvSpPr/>
              <p:nvPr/>
            </p:nvSpPr>
            <p:spPr bwMode="auto">
              <a:xfrm>
                <a:off x="10885586" y="5702449"/>
                <a:ext cx="580030" cy="580028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90500" dist="76200" dir="2400000" algn="ctr" rotWithShape="0">
                  <a:prstClr val="black">
                    <a:alpha val="3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162" name="Picture 161">
                <a:extLst>
                  <a:ext uri="{FF2B5EF4-FFF2-40B4-BE49-F238E27FC236}">
                    <a16:creationId xmlns:a16="http://schemas.microsoft.com/office/drawing/2014/main" id="{440B99D2-5F36-4365-838A-1AFBBB0169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68616" y="5785478"/>
                <a:ext cx="413970" cy="413970"/>
              </a:xfrm>
              <a:prstGeom prst="rect">
                <a:avLst/>
              </a:prstGeom>
            </p:spPr>
          </p:pic>
        </p:grpSp>
        <p:grpSp>
          <p:nvGrpSpPr>
            <p:cNvPr id="153" name="!! Partner Azure">
              <a:extLst>
                <a:ext uri="{FF2B5EF4-FFF2-40B4-BE49-F238E27FC236}">
                  <a16:creationId xmlns:a16="http://schemas.microsoft.com/office/drawing/2014/main" id="{772E2DE4-CF5C-4CC2-B89F-BA426F4D4474}"/>
                </a:ext>
              </a:extLst>
            </p:cNvPr>
            <p:cNvGrpSpPr/>
            <p:nvPr/>
          </p:nvGrpSpPr>
          <p:grpSpPr>
            <a:xfrm>
              <a:off x="7669929" y="5324475"/>
              <a:ext cx="392984" cy="392982"/>
              <a:chOff x="1720683" y="3531961"/>
              <a:chExt cx="580030" cy="580028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0E0ACE4-E58C-4714-A3D7-4DDCC83B5374}"/>
                  </a:ext>
                </a:extLst>
              </p:cNvPr>
              <p:cNvSpPr/>
              <p:nvPr/>
            </p:nvSpPr>
            <p:spPr bwMode="auto">
              <a:xfrm>
                <a:off x="1720683" y="3531961"/>
                <a:ext cx="580030" cy="580028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90500" dist="76200" dir="2400000" algn="ctr" rotWithShape="0">
                  <a:prstClr val="black">
                    <a:alpha val="3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160" name="Graphic 159">
                <a:extLst>
                  <a:ext uri="{FF2B5EF4-FFF2-40B4-BE49-F238E27FC236}">
                    <a16:creationId xmlns:a16="http://schemas.microsoft.com/office/drawing/2014/main" id="{BDA10DB6-1753-4AED-9FFE-E02487B6C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818748" y="3630025"/>
                <a:ext cx="383900" cy="383901"/>
              </a:xfrm>
              <a:prstGeom prst="rect">
                <a:avLst/>
              </a:prstGeom>
            </p:spPr>
          </p:pic>
        </p:grpSp>
        <p:grpSp>
          <p:nvGrpSpPr>
            <p:cNvPr id="154" name="!! Partner microsoft">
              <a:extLst>
                <a:ext uri="{FF2B5EF4-FFF2-40B4-BE49-F238E27FC236}">
                  <a16:creationId xmlns:a16="http://schemas.microsoft.com/office/drawing/2014/main" id="{A50DE680-5D0E-4B1F-A359-3026DE39072F}"/>
                </a:ext>
              </a:extLst>
            </p:cNvPr>
            <p:cNvGrpSpPr/>
            <p:nvPr/>
          </p:nvGrpSpPr>
          <p:grpSpPr>
            <a:xfrm>
              <a:off x="8387146" y="5324475"/>
              <a:ext cx="392984" cy="392982"/>
              <a:chOff x="10983594" y="5091201"/>
              <a:chExt cx="580030" cy="580028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4EB4D5B-F106-450B-B5B4-679A0CC31024}"/>
                  </a:ext>
                </a:extLst>
              </p:cNvPr>
              <p:cNvSpPr/>
              <p:nvPr/>
            </p:nvSpPr>
            <p:spPr bwMode="auto">
              <a:xfrm>
                <a:off x="10983594" y="5091201"/>
                <a:ext cx="580030" cy="580028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90500" dist="76200" dir="2400000" algn="ctr" rotWithShape="0">
                  <a:prstClr val="black">
                    <a:alpha val="3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CD1A9219-139B-457C-B1E3-50B2CDFAA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26934" y="5234540"/>
                <a:ext cx="293351" cy="293351"/>
              </a:xfrm>
              <a:prstGeom prst="rect">
                <a:avLst/>
              </a:prstGeom>
              <a:solidFill>
                <a:srgbClr val="E6E6E6"/>
              </a:solidFill>
            </p:spPr>
          </p:pic>
        </p:grp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251FBC24-650C-46EF-B3F5-40B8853CA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68560" y="4879649"/>
            <a:ext cx="3954540" cy="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EE9EABD-C40A-482E-9029-49A4BD64D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533604" y="4879649"/>
            <a:ext cx="1948872" cy="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E74D6B83-C991-440F-A47F-68AFDA7D7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325824" y="4879649"/>
            <a:ext cx="1948872" cy="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E248EC81-A4DF-4E4D-8170-2F748461A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3422" y="5983027"/>
            <a:ext cx="457042" cy="4570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70EB6D-FAEE-429D-8B68-2E09B7F0CD7C}"/>
              </a:ext>
            </a:extLst>
          </p:cNvPr>
          <p:cNvSpPr/>
          <p:nvPr/>
        </p:nvSpPr>
        <p:spPr>
          <a:xfrm>
            <a:off x="7768560" y="4552624"/>
            <a:ext cx="3954540" cy="2534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29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AD External Identities (includes Azure AD B2C)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B707D0-B408-4685-8B65-F4C9F8D31D1F}"/>
              </a:ext>
            </a:extLst>
          </p:cNvPr>
          <p:cNvCxnSpPr>
            <a:cxnSpLocks/>
          </p:cNvCxnSpPr>
          <p:nvPr/>
        </p:nvCxnSpPr>
        <p:spPr>
          <a:xfrm>
            <a:off x="1706566" y="4879649"/>
            <a:ext cx="1123490" cy="0"/>
          </a:xfrm>
          <a:prstGeom prst="line">
            <a:avLst/>
          </a:prstGeom>
          <a:ln w="19050">
            <a:solidFill>
              <a:schemeClr val="accent3">
                <a:alpha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14F390-A2B1-4445-B081-A601F145B337}"/>
              </a:ext>
            </a:extLst>
          </p:cNvPr>
          <p:cNvSpPr txBox="1"/>
          <p:nvPr/>
        </p:nvSpPr>
        <p:spPr>
          <a:xfrm>
            <a:off x="1026099" y="4637000"/>
            <a:ext cx="1071155" cy="43448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3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Supported identities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FE5D8A-F57E-4A95-8EC5-A2880E1FE979}"/>
              </a:ext>
            </a:extLst>
          </p:cNvPr>
          <p:cNvCxnSpPr>
            <a:cxnSpLocks/>
          </p:cNvCxnSpPr>
          <p:nvPr/>
        </p:nvCxnSpPr>
        <p:spPr>
          <a:xfrm>
            <a:off x="1774768" y="6188214"/>
            <a:ext cx="1123490" cy="0"/>
          </a:xfrm>
          <a:prstGeom prst="line">
            <a:avLst/>
          </a:prstGeom>
          <a:ln w="19050">
            <a:solidFill>
              <a:schemeClr val="accent3">
                <a:alpha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611F9A-9606-4332-9543-2A8BFFDAE6A0}"/>
              </a:ext>
            </a:extLst>
          </p:cNvPr>
          <p:cNvSpPr txBox="1"/>
          <p:nvPr/>
        </p:nvSpPr>
        <p:spPr>
          <a:xfrm>
            <a:off x="1094301" y="5960144"/>
            <a:ext cx="1071155" cy="43448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3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Industry standards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16AF73-835A-40F0-902C-A600BD013554}"/>
              </a:ext>
            </a:extLst>
          </p:cNvPr>
          <p:cNvGrpSpPr/>
          <p:nvPr/>
        </p:nvGrpSpPr>
        <p:grpSpPr>
          <a:xfrm>
            <a:off x="2791081" y="4768847"/>
            <a:ext cx="218259" cy="218259"/>
            <a:chOff x="-932343" y="4833531"/>
            <a:chExt cx="222636" cy="22263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70B212E-3A30-4127-8AA0-E9E3F606DA08}"/>
                </a:ext>
              </a:extLst>
            </p:cNvPr>
            <p:cNvSpPr/>
            <p:nvPr/>
          </p:nvSpPr>
          <p:spPr bwMode="auto">
            <a:xfrm>
              <a:off x="-932343" y="4833531"/>
              <a:ext cx="222636" cy="222636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517CA4-4FB1-433C-A96A-ACD14C8B7052}"/>
                </a:ext>
              </a:extLst>
            </p:cNvPr>
            <p:cNvSpPr/>
            <p:nvPr/>
          </p:nvSpPr>
          <p:spPr bwMode="auto">
            <a:xfrm>
              <a:off x="-892586" y="4873288"/>
              <a:ext cx="143122" cy="14312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0395B1-7951-4ACC-A20D-04DDE3ACA3AE}"/>
              </a:ext>
            </a:extLst>
          </p:cNvPr>
          <p:cNvGrpSpPr/>
          <p:nvPr/>
        </p:nvGrpSpPr>
        <p:grpSpPr>
          <a:xfrm>
            <a:off x="2809640" y="6102111"/>
            <a:ext cx="218259" cy="218259"/>
            <a:chOff x="-932343" y="4833531"/>
            <a:chExt cx="222636" cy="222636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27BC625-EC79-4859-8C62-C29AF0BE1F85}"/>
                </a:ext>
              </a:extLst>
            </p:cNvPr>
            <p:cNvSpPr/>
            <p:nvPr/>
          </p:nvSpPr>
          <p:spPr bwMode="auto">
            <a:xfrm>
              <a:off x="-932343" y="4833531"/>
              <a:ext cx="222636" cy="222636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35C786F-017B-41C7-9FC4-A16E9CD9A80B}"/>
                </a:ext>
              </a:extLst>
            </p:cNvPr>
            <p:cNvSpPr/>
            <p:nvPr/>
          </p:nvSpPr>
          <p:spPr bwMode="auto">
            <a:xfrm>
              <a:off x="-892586" y="4873288"/>
              <a:ext cx="143122" cy="14312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132" name="Oval 131">
            <a:extLst>
              <a:ext uri="{FF2B5EF4-FFF2-40B4-BE49-F238E27FC236}">
                <a16:creationId xmlns:a16="http://schemas.microsoft.com/office/drawing/2014/main" id="{3898E042-EF87-41B6-8D30-B227C5ACA38B}"/>
              </a:ext>
            </a:extLst>
          </p:cNvPr>
          <p:cNvSpPr/>
          <p:nvPr/>
        </p:nvSpPr>
        <p:spPr bwMode="auto">
          <a:xfrm>
            <a:off x="422611" y="4612708"/>
            <a:ext cx="448559" cy="448559"/>
          </a:xfrm>
          <a:prstGeom prst="ellipse">
            <a:avLst/>
          </a:pr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err="1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7E39418-E8DA-4EF0-BCCA-0728D5C447D0}"/>
              </a:ext>
            </a:extLst>
          </p:cNvPr>
          <p:cNvSpPr/>
          <p:nvPr/>
        </p:nvSpPr>
        <p:spPr bwMode="auto">
          <a:xfrm>
            <a:off x="422611" y="5983027"/>
            <a:ext cx="448559" cy="448559"/>
          </a:xfrm>
          <a:prstGeom prst="ellipse">
            <a:avLst/>
          </a:pr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err="1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arrow_6" title="Icon of two arrows pointing in opposite direction of each other">
            <a:extLst>
              <a:ext uri="{FF2B5EF4-FFF2-40B4-BE49-F238E27FC236}">
                <a16:creationId xmlns:a16="http://schemas.microsoft.com/office/drawing/2014/main" id="{562ED931-77B7-4EED-9E64-EC0613CDF81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7605" y="6093703"/>
            <a:ext cx="246579" cy="231598"/>
          </a:xfrm>
          <a:custGeom>
            <a:avLst/>
            <a:gdLst>
              <a:gd name="T0" fmla="*/ 162 w 214"/>
              <a:gd name="T1" fmla="*/ 0 h 201"/>
              <a:gd name="T2" fmla="*/ 214 w 214"/>
              <a:gd name="T3" fmla="*/ 53 h 201"/>
              <a:gd name="T4" fmla="*/ 162 w 214"/>
              <a:gd name="T5" fmla="*/ 105 h 201"/>
              <a:gd name="T6" fmla="*/ 214 w 214"/>
              <a:gd name="T7" fmla="*/ 53 h 201"/>
              <a:gd name="T8" fmla="*/ 0 w 214"/>
              <a:gd name="T9" fmla="*/ 53 h 201"/>
              <a:gd name="T10" fmla="*/ 52 w 214"/>
              <a:gd name="T11" fmla="*/ 96 h 201"/>
              <a:gd name="T12" fmla="*/ 0 w 214"/>
              <a:gd name="T13" fmla="*/ 148 h 201"/>
              <a:gd name="T14" fmla="*/ 52 w 214"/>
              <a:gd name="T15" fmla="*/ 201 h 201"/>
              <a:gd name="T16" fmla="*/ 0 w 214"/>
              <a:gd name="T17" fmla="*/ 148 h 201"/>
              <a:gd name="T18" fmla="*/ 214 w 214"/>
              <a:gd name="T19" fmla="*/ 148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4" h="201">
                <a:moveTo>
                  <a:pt x="162" y="0"/>
                </a:moveTo>
                <a:lnTo>
                  <a:pt x="214" y="53"/>
                </a:lnTo>
                <a:lnTo>
                  <a:pt x="162" y="105"/>
                </a:lnTo>
                <a:moveTo>
                  <a:pt x="214" y="53"/>
                </a:moveTo>
                <a:lnTo>
                  <a:pt x="0" y="53"/>
                </a:lnTo>
                <a:moveTo>
                  <a:pt x="52" y="96"/>
                </a:moveTo>
                <a:lnTo>
                  <a:pt x="0" y="148"/>
                </a:lnTo>
                <a:lnTo>
                  <a:pt x="52" y="201"/>
                </a:lnTo>
                <a:moveTo>
                  <a:pt x="0" y="148"/>
                </a:moveTo>
                <a:lnTo>
                  <a:pt x="214" y="148"/>
                </a:lnTo>
              </a:path>
            </a:pathLst>
          </a:custGeom>
          <a:ln w="19050"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people_12" title="Icon of three people">
            <a:extLst>
              <a:ext uri="{FF2B5EF4-FFF2-40B4-BE49-F238E27FC236}">
                <a16:creationId xmlns:a16="http://schemas.microsoft.com/office/drawing/2014/main" id="{C70E54CF-19E1-45EC-BEA9-6FF63D37E7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1966" y="4726009"/>
            <a:ext cx="289340" cy="246858"/>
          </a:xfrm>
          <a:custGeom>
            <a:avLst/>
            <a:gdLst>
              <a:gd name="T0" fmla="*/ 110 w 349"/>
              <a:gd name="T1" fmla="*/ 142 h 296"/>
              <a:gd name="T2" fmla="*/ 174 w 349"/>
              <a:gd name="T3" fmla="*/ 78 h 296"/>
              <a:gd name="T4" fmla="*/ 238 w 349"/>
              <a:gd name="T5" fmla="*/ 142 h 296"/>
              <a:gd name="T6" fmla="*/ 174 w 349"/>
              <a:gd name="T7" fmla="*/ 206 h 296"/>
              <a:gd name="T8" fmla="*/ 110 w 349"/>
              <a:gd name="T9" fmla="*/ 142 h 296"/>
              <a:gd name="T10" fmla="*/ 264 w 349"/>
              <a:gd name="T11" fmla="*/ 296 h 296"/>
              <a:gd name="T12" fmla="*/ 174 w 349"/>
              <a:gd name="T13" fmla="*/ 207 h 296"/>
              <a:gd name="T14" fmla="*/ 85 w 349"/>
              <a:gd name="T15" fmla="*/ 296 h 296"/>
              <a:gd name="T16" fmla="*/ 56 w 349"/>
              <a:gd name="T17" fmla="*/ 80 h 296"/>
              <a:gd name="T18" fmla="*/ 96 w 349"/>
              <a:gd name="T19" fmla="*/ 40 h 296"/>
              <a:gd name="T20" fmla="*/ 56 w 349"/>
              <a:gd name="T21" fmla="*/ 0 h 296"/>
              <a:gd name="T22" fmla="*/ 16 w 349"/>
              <a:gd name="T23" fmla="*/ 40 h 296"/>
              <a:gd name="T24" fmla="*/ 56 w 349"/>
              <a:gd name="T25" fmla="*/ 80 h 296"/>
              <a:gd name="T26" fmla="*/ 111 w 349"/>
              <a:gd name="T27" fmla="*/ 136 h 296"/>
              <a:gd name="T28" fmla="*/ 56 w 349"/>
              <a:gd name="T29" fmla="*/ 81 h 296"/>
              <a:gd name="T30" fmla="*/ 0 w 349"/>
              <a:gd name="T31" fmla="*/ 136 h 296"/>
              <a:gd name="T32" fmla="*/ 293 w 349"/>
              <a:gd name="T33" fmla="*/ 80 h 296"/>
              <a:gd name="T34" fmla="*/ 333 w 349"/>
              <a:gd name="T35" fmla="*/ 40 h 296"/>
              <a:gd name="T36" fmla="*/ 293 w 349"/>
              <a:gd name="T37" fmla="*/ 0 h 296"/>
              <a:gd name="T38" fmla="*/ 253 w 349"/>
              <a:gd name="T39" fmla="*/ 40 h 296"/>
              <a:gd name="T40" fmla="*/ 293 w 349"/>
              <a:gd name="T41" fmla="*/ 80 h 296"/>
              <a:gd name="T42" fmla="*/ 349 w 349"/>
              <a:gd name="T43" fmla="*/ 136 h 296"/>
              <a:gd name="T44" fmla="*/ 293 w 349"/>
              <a:gd name="T45" fmla="*/ 81 h 296"/>
              <a:gd name="T46" fmla="*/ 237 w 349"/>
              <a:gd name="T47" fmla="*/ 136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9" h="296">
                <a:moveTo>
                  <a:pt x="110" y="142"/>
                </a:moveTo>
                <a:cubicBezTo>
                  <a:pt x="110" y="107"/>
                  <a:pt x="139" y="78"/>
                  <a:pt x="174" y="78"/>
                </a:cubicBezTo>
                <a:cubicBezTo>
                  <a:pt x="210" y="78"/>
                  <a:pt x="238" y="107"/>
                  <a:pt x="238" y="142"/>
                </a:cubicBezTo>
                <a:cubicBezTo>
                  <a:pt x="238" y="177"/>
                  <a:pt x="210" y="206"/>
                  <a:pt x="174" y="206"/>
                </a:cubicBezTo>
                <a:cubicBezTo>
                  <a:pt x="139" y="206"/>
                  <a:pt x="110" y="177"/>
                  <a:pt x="110" y="142"/>
                </a:cubicBezTo>
                <a:close/>
                <a:moveTo>
                  <a:pt x="264" y="296"/>
                </a:moveTo>
                <a:cubicBezTo>
                  <a:pt x="264" y="247"/>
                  <a:pt x="224" y="207"/>
                  <a:pt x="174" y="207"/>
                </a:cubicBezTo>
                <a:cubicBezTo>
                  <a:pt x="125" y="207"/>
                  <a:pt x="85" y="247"/>
                  <a:pt x="85" y="296"/>
                </a:cubicBezTo>
                <a:moveTo>
                  <a:pt x="56" y="80"/>
                </a:moveTo>
                <a:cubicBezTo>
                  <a:pt x="78" y="80"/>
                  <a:pt x="96" y="62"/>
                  <a:pt x="96" y="40"/>
                </a:cubicBezTo>
                <a:cubicBezTo>
                  <a:pt x="96" y="18"/>
                  <a:pt x="78" y="0"/>
                  <a:pt x="56" y="0"/>
                </a:cubicBezTo>
                <a:cubicBezTo>
                  <a:pt x="34" y="0"/>
                  <a:pt x="16" y="18"/>
                  <a:pt x="16" y="40"/>
                </a:cubicBezTo>
                <a:cubicBezTo>
                  <a:pt x="16" y="62"/>
                  <a:pt x="34" y="80"/>
                  <a:pt x="56" y="80"/>
                </a:cubicBezTo>
                <a:close/>
                <a:moveTo>
                  <a:pt x="111" y="136"/>
                </a:moveTo>
                <a:cubicBezTo>
                  <a:pt x="111" y="106"/>
                  <a:pt x="86" y="81"/>
                  <a:pt x="56" y="81"/>
                </a:cubicBezTo>
                <a:cubicBezTo>
                  <a:pt x="25" y="81"/>
                  <a:pt x="0" y="106"/>
                  <a:pt x="0" y="136"/>
                </a:cubicBezTo>
                <a:moveTo>
                  <a:pt x="293" y="80"/>
                </a:moveTo>
                <a:cubicBezTo>
                  <a:pt x="315" y="80"/>
                  <a:pt x="333" y="62"/>
                  <a:pt x="333" y="40"/>
                </a:cubicBezTo>
                <a:cubicBezTo>
                  <a:pt x="333" y="18"/>
                  <a:pt x="315" y="0"/>
                  <a:pt x="293" y="0"/>
                </a:cubicBezTo>
                <a:cubicBezTo>
                  <a:pt x="271" y="0"/>
                  <a:pt x="253" y="18"/>
                  <a:pt x="253" y="40"/>
                </a:cubicBezTo>
                <a:cubicBezTo>
                  <a:pt x="253" y="62"/>
                  <a:pt x="271" y="80"/>
                  <a:pt x="293" y="80"/>
                </a:cubicBezTo>
                <a:close/>
                <a:moveTo>
                  <a:pt x="349" y="136"/>
                </a:moveTo>
                <a:cubicBezTo>
                  <a:pt x="349" y="106"/>
                  <a:pt x="324" y="81"/>
                  <a:pt x="293" y="81"/>
                </a:cubicBezTo>
                <a:cubicBezTo>
                  <a:pt x="262" y="81"/>
                  <a:pt x="237" y="106"/>
                  <a:pt x="237" y="136"/>
                </a:cubicBezTo>
              </a:path>
            </a:pathLst>
          </a:custGeom>
          <a:ln w="19050"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18E7F57-C2E8-CCB6-4D0B-62848D655405}"/>
              </a:ext>
            </a:extLst>
          </p:cNvPr>
          <p:cNvGrpSpPr/>
          <p:nvPr/>
        </p:nvGrpSpPr>
        <p:grpSpPr>
          <a:xfrm>
            <a:off x="426424" y="2876366"/>
            <a:ext cx="3550756" cy="857715"/>
            <a:chOff x="416590" y="2823594"/>
            <a:chExt cx="3550756" cy="85771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07347A9-F1B5-BBEB-EC2C-81402889B5A3}"/>
                </a:ext>
              </a:extLst>
            </p:cNvPr>
            <p:cNvSpPr/>
            <p:nvPr/>
          </p:nvSpPr>
          <p:spPr bwMode="auto">
            <a:xfrm>
              <a:off x="2165456" y="2823594"/>
              <a:ext cx="1801890" cy="8577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0" rIns="89642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294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1" i="0" u="none" strike="noStrike" kern="120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Available via MSAL</a:t>
              </a:r>
              <a:endParaRPr kumimoji="0" lang="en-US" sz="1078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242383-0110-7F3B-705C-7A911BE67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1509" y="3242084"/>
              <a:ext cx="432164" cy="5578"/>
            </a:xfrm>
            <a:prstGeom prst="line">
              <a:avLst/>
            </a:prstGeom>
            <a:ln w="19050">
              <a:solidFill>
                <a:schemeClr val="accent3">
                  <a:alpha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F22265-0D7A-D639-3E4C-C5A31D6FF8CA}"/>
                </a:ext>
              </a:extLst>
            </p:cNvPr>
            <p:cNvSpPr txBox="1"/>
            <p:nvPr/>
          </p:nvSpPr>
          <p:spPr>
            <a:xfrm>
              <a:off x="935304" y="3164563"/>
              <a:ext cx="898726" cy="166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282828"/>
                      </a:gs>
                      <a:gs pos="30000">
                        <a:srgbClr val="28282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Auth Brokers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BA73B0F-F588-9A1A-D85D-65EA9C78091E}"/>
                </a:ext>
              </a:extLst>
            </p:cNvPr>
            <p:cNvSpPr/>
            <p:nvPr/>
          </p:nvSpPr>
          <p:spPr bwMode="auto">
            <a:xfrm>
              <a:off x="2056327" y="3121313"/>
              <a:ext cx="218259" cy="218259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740DACA-7CBB-DB52-CA27-546D1B13C089}"/>
                </a:ext>
              </a:extLst>
            </p:cNvPr>
            <p:cNvSpPr/>
            <p:nvPr/>
          </p:nvSpPr>
          <p:spPr bwMode="auto">
            <a:xfrm>
              <a:off x="2095301" y="3156671"/>
              <a:ext cx="140309" cy="14030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A5B4702-90DF-8D64-5E41-F3E87AE8E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16590" y="3002044"/>
              <a:ext cx="448559" cy="415120"/>
              <a:chOff x="437796" y="3078610"/>
              <a:chExt cx="457554" cy="457554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86676C6-C0B2-8194-6658-A8405CED8BDE}"/>
                  </a:ext>
                </a:extLst>
              </p:cNvPr>
              <p:cNvSpPr/>
              <p:nvPr/>
            </p:nvSpPr>
            <p:spPr bwMode="auto">
              <a:xfrm>
                <a:off x="437796" y="3078610"/>
                <a:ext cx="457554" cy="457554"/>
              </a:xfrm>
              <a:prstGeom prst="ellipse">
                <a:avLst/>
              </a:pr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err="1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" name="IoT" title="Icon of five circles that all connect to a center circle">
                <a:extLst>
                  <a:ext uri="{FF2B5EF4-FFF2-40B4-BE49-F238E27FC236}">
                    <a16:creationId xmlns:a16="http://schemas.microsoft.com/office/drawing/2014/main" id="{E1BC41EE-CFF5-AA2D-AE4D-CE1658FC073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44895" y="3185514"/>
                <a:ext cx="243357" cy="243747"/>
              </a:xfrm>
              <a:custGeom>
                <a:avLst/>
                <a:gdLst>
                  <a:gd name="T0" fmla="*/ 235 w 352"/>
                  <a:gd name="T1" fmla="*/ 176 h 352"/>
                  <a:gd name="T2" fmla="*/ 176 w 352"/>
                  <a:gd name="T3" fmla="*/ 235 h 352"/>
                  <a:gd name="T4" fmla="*/ 117 w 352"/>
                  <a:gd name="T5" fmla="*/ 176 h 352"/>
                  <a:gd name="T6" fmla="*/ 176 w 352"/>
                  <a:gd name="T7" fmla="*/ 117 h 352"/>
                  <a:gd name="T8" fmla="*/ 235 w 352"/>
                  <a:gd name="T9" fmla="*/ 176 h 352"/>
                  <a:gd name="T10" fmla="*/ 270 w 352"/>
                  <a:gd name="T11" fmla="*/ 0 h 352"/>
                  <a:gd name="T12" fmla="*/ 235 w 352"/>
                  <a:gd name="T13" fmla="*/ 35 h 352"/>
                  <a:gd name="T14" fmla="*/ 270 w 352"/>
                  <a:gd name="T15" fmla="*/ 70 h 352"/>
                  <a:gd name="T16" fmla="*/ 305 w 352"/>
                  <a:gd name="T17" fmla="*/ 35 h 352"/>
                  <a:gd name="T18" fmla="*/ 270 w 352"/>
                  <a:gd name="T19" fmla="*/ 0 h 352"/>
                  <a:gd name="T20" fmla="*/ 82 w 352"/>
                  <a:gd name="T21" fmla="*/ 23 h 352"/>
                  <a:gd name="T22" fmla="*/ 47 w 352"/>
                  <a:gd name="T23" fmla="*/ 59 h 352"/>
                  <a:gd name="T24" fmla="*/ 82 w 352"/>
                  <a:gd name="T25" fmla="*/ 94 h 352"/>
                  <a:gd name="T26" fmla="*/ 117 w 352"/>
                  <a:gd name="T27" fmla="*/ 59 h 352"/>
                  <a:gd name="T28" fmla="*/ 82 w 352"/>
                  <a:gd name="T29" fmla="*/ 23 h 352"/>
                  <a:gd name="T30" fmla="*/ 35 w 352"/>
                  <a:gd name="T31" fmla="*/ 211 h 352"/>
                  <a:gd name="T32" fmla="*/ 0 w 352"/>
                  <a:gd name="T33" fmla="*/ 246 h 352"/>
                  <a:gd name="T34" fmla="*/ 35 w 352"/>
                  <a:gd name="T35" fmla="*/ 282 h 352"/>
                  <a:gd name="T36" fmla="*/ 70 w 352"/>
                  <a:gd name="T37" fmla="*/ 246 h 352"/>
                  <a:gd name="T38" fmla="*/ 35 w 352"/>
                  <a:gd name="T39" fmla="*/ 211 h 352"/>
                  <a:gd name="T40" fmla="*/ 223 w 352"/>
                  <a:gd name="T41" fmla="*/ 282 h 352"/>
                  <a:gd name="T42" fmla="*/ 188 w 352"/>
                  <a:gd name="T43" fmla="*/ 317 h 352"/>
                  <a:gd name="T44" fmla="*/ 223 w 352"/>
                  <a:gd name="T45" fmla="*/ 352 h 352"/>
                  <a:gd name="T46" fmla="*/ 258 w 352"/>
                  <a:gd name="T47" fmla="*/ 317 h 352"/>
                  <a:gd name="T48" fmla="*/ 223 w 352"/>
                  <a:gd name="T49" fmla="*/ 282 h 352"/>
                  <a:gd name="T50" fmla="*/ 317 w 352"/>
                  <a:gd name="T51" fmla="*/ 164 h 352"/>
                  <a:gd name="T52" fmla="*/ 282 w 352"/>
                  <a:gd name="T53" fmla="*/ 199 h 352"/>
                  <a:gd name="T54" fmla="*/ 317 w 352"/>
                  <a:gd name="T55" fmla="*/ 235 h 352"/>
                  <a:gd name="T56" fmla="*/ 352 w 352"/>
                  <a:gd name="T57" fmla="*/ 199 h 352"/>
                  <a:gd name="T58" fmla="*/ 317 w 352"/>
                  <a:gd name="T59" fmla="*/ 164 h 352"/>
                  <a:gd name="T60" fmla="*/ 250 w 352"/>
                  <a:gd name="T61" fmla="*/ 64 h 352"/>
                  <a:gd name="T62" fmla="*/ 209 w 352"/>
                  <a:gd name="T63" fmla="*/ 127 h 352"/>
                  <a:gd name="T64" fmla="*/ 139 w 352"/>
                  <a:gd name="T65" fmla="*/ 130 h 352"/>
                  <a:gd name="T66" fmla="*/ 104 w 352"/>
                  <a:gd name="T67" fmla="*/ 86 h 352"/>
                  <a:gd name="T68" fmla="*/ 67 w 352"/>
                  <a:gd name="T69" fmla="*/ 231 h 352"/>
                  <a:gd name="T70" fmla="*/ 124 w 352"/>
                  <a:gd name="T71" fmla="*/ 202 h 352"/>
                  <a:gd name="T72" fmla="*/ 212 w 352"/>
                  <a:gd name="T73" fmla="*/ 283 h 352"/>
                  <a:gd name="T74" fmla="*/ 195 w 352"/>
                  <a:gd name="T75" fmla="*/ 232 h 352"/>
                  <a:gd name="T76" fmla="*/ 234 w 352"/>
                  <a:gd name="T77" fmla="*/ 186 h 352"/>
                  <a:gd name="T78" fmla="*/ 282 w 352"/>
                  <a:gd name="T79" fmla="*/ 194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2" h="352">
                    <a:moveTo>
                      <a:pt x="235" y="176"/>
                    </a:moveTo>
                    <a:cubicBezTo>
                      <a:pt x="235" y="208"/>
                      <a:pt x="208" y="235"/>
                      <a:pt x="176" y="235"/>
                    </a:cubicBezTo>
                    <a:cubicBezTo>
                      <a:pt x="144" y="235"/>
                      <a:pt x="117" y="208"/>
                      <a:pt x="117" y="176"/>
                    </a:cubicBezTo>
                    <a:cubicBezTo>
                      <a:pt x="117" y="144"/>
                      <a:pt x="144" y="117"/>
                      <a:pt x="176" y="117"/>
                    </a:cubicBezTo>
                    <a:cubicBezTo>
                      <a:pt x="208" y="117"/>
                      <a:pt x="235" y="144"/>
                      <a:pt x="235" y="176"/>
                    </a:cubicBezTo>
                    <a:close/>
                    <a:moveTo>
                      <a:pt x="270" y="0"/>
                    </a:moveTo>
                    <a:cubicBezTo>
                      <a:pt x="250" y="0"/>
                      <a:pt x="235" y="16"/>
                      <a:pt x="235" y="35"/>
                    </a:cubicBezTo>
                    <a:cubicBezTo>
                      <a:pt x="235" y="55"/>
                      <a:pt x="250" y="70"/>
                      <a:pt x="270" y="70"/>
                    </a:cubicBezTo>
                    <a:cubicBezTo>
                      <a:pt x="289" y="70"/>
                      <a:pt x="305" y="55"/>
                      <a:pt x="305" y="35"/>
                    </a:cubicBezTo>
                    <a:cubicBezTo>
                      <a:pt x="305" y="16"/>
                      <a:pt x="289" y="0"/>
                      <a:pt x="270" y="0"/>
                    </a:cubicBezTo>
                    <a:close/>
                    <a:moveTo>
                      <a:pt x="82" y="23"/>
                    </a:moveTo>
                    <a:cubicBezTo>
                      <a:pt x="63" y="23"/>
                      <a:pt x="47" y="39"/>
                      <a:pt x="47" y="59"/>
                    </a:cubicBezTo>
                    <a:cubicBezTo>
                      <a:pt x="47" y="78"/>
                      <a:pt x="63" y="94"/>
                      <a:pt x="82" y="94"/>
                    </a:cubicBezTo>
                    <a:cubicBezTo>
                      <a:pt x="102" y="94"/>
                      <a:pt x="117" y="78"/>
                      <a:pt x="117" y="59"/>
                    </a:cubicBezTo>
                    <a:cubicBezTo>
                      <a:pt x="117" y="39"/>
                      <a:pt x="102" y="23"/>
                      <a:pt x="82" y="23"/>
                    </a:cubicBezTo>
                    <a:close/>
                    <a:moveTo>
                      <a:pt x="35" y="211"/>
                    </a:moveTo>
                    <a:cubicBezTo>
                      <a:pt x="16" y="211"/>
                      <a:pt x="0" y="227"/>
                      <a:pt x="0" y="246"/>
                    </a:cubicBezTo>
                    <a:cubicBezTo>
                      <a:pt x="0" y="266"/>
                      <a:pt x="16" y="282"/>
                      <a:pt x="35" y="282"/>
                    </a:cubicBezTo>
                    <a:cubicBezTo>
                      <a:pt x="55" y="282"/>
                      <a:pt x="70" y="266"/>
                      <a:pt x="70" y="246"/>
                    </a:cubicBezTo>
                    <a:cubicBezTo>
                      <a:pt x="70" y="227"/>
                      <a:pt x="55" y="211"/>
                      <a:pt x="35" y="211"/>
                    </a:cubicBezTo>
                    <a:close/>
                    <a:moveTo>
                      <a:pt x="223" y="282"/>
                    </a:moveTo>
                    <a:cubicBezTo>
                      <a:pt x="203" y="282"/>
                      <a:pt x="188" y="297"/>
                      <a:pt x="188" y="317"/>
                    </a:cubicBezTo>
                    <a:cubicBezTo>
                      <a:pt x="188" y="336"/>
                      <a:pt x="203" y="352"/>
                      <a:pt x="223" y="352"/>
                    </a:cubicBezTo>
                    <a:cubicBezTo>
                      <a:pt x="242" y="352"/>
                      <a:pt x="258" y="336"/>
                      <a:pt x="258" y="317"/>
                    </a:cubicBezTo>
                    <a:cubicBezTo>
                      <a:pt x="258" y="297"/>
                      <a:pt x="242" y="282"/>
                      <a:pt x="223" y="282"/>
                    </a:cubicBezTo>
                    <a:close/>
                    <a:moveTo>
                      <a:pt x="317" y="164"/>
                    </a:moveTo>
                    <a:cubicBezTo>
                      <a:pt x="297" y="164"/>
                      <a:pt x="282" y="180"/>
                      <a:pt x="282" y="199"/>
                    </a:cubicBezTo>
                    <a:cubicBezTo>
                      <a:pt x="282" y="219"/>
                      <a:pt x="297" y="235"/>
                      <a:pt x="317" y="235"/>
                    </a:cubicBezTo>
                    <a:cubicBezTo>
                      <a:pt x="336" y="235"/>
                      <a:pt x="352" y="219"/>
                      <a:pt x="352" y="199"/>
                    </a:cubicBezTo>
                    <a:cubicBezTo>
                      <a:pt x="352" y="180"/>
                      <a:pt x="336" y="164"/>
                      <a:pt x="317" y="164"/>
                    </a:cubicBezTo>
                    <a:close/>
                    <a:moveTo>
                      <a:pt x="250" y="64"/>
                    </a:moveTo>
                    <a:cubicBezTo>
                      <a:pt x="209" y="127"/>
                      <a:pt x="209" y="127"/>
                      <a:pt x="209" y="127"/>
                    </a:cubicBezTo>
                    <a:moveTo>
                      <a:pt x="139" y="130"/>
                    </a:moveTo>
                    <a:cubicBezTo>
                      <a:pt x="104" y="86"/>
                      <a:pt x="104" y="86"/>
                      <a:pt x="104" y="86"/>
                    </a:cubicBezTo>
                    <a:moveTo>
                      <a:pt x="67" y="231"/>
                    </a:moveTo>
                    <a:cubicBezTo>
                      <a:pt x="124" y="202"/>
                      <a:pt x="124" y="202"/>
                      <a:pt x="124" y="202"/>
                    </a:cubicBezTo>
                    <a:moveTo>
                      <a:pt x="212" y="283"/>
                    </a:moveTo>
                    <a:cubicBezTo>
                      <a:pt x="195" y="232"/>
                      <a:pt x="195" y="232"/>
                      <a:pt x="195" y="232"/>
                    </a:cubicBezTo>
                    <a:moveTo>
                      <a:pt x="234" y="186"/>
                    </a:moveTo>
                    <a:cubicBezTo>
                      <a:pt x="282" y="194"/>
                      <a:pt x="282" y="194"/>
                      <a:pt x="282" y="194"/>
                    </a:cubicBez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BF08C4F-B9E0-83F9-7AD5-38D937C35AF1}"/>
              </a:ext>
            </a:extLst>
          </p:cNvPr>
          <p:cNvGrpSpPr/>
          <p:nvPr/>
        </p:nvGrpSpPr>
        <p:grpSpPr>
          <a:xfrm>
            <a:off x="4349082" y="2828433"/>
            <a:ext cx="3550756" cy="857715"/>
            <a:chOff x="416590" y="2823594"/>
            <a:chExt cx="3550756" cy="85771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CFF10B3-8878-9B2D-B888-D77C42D04004}"/>
                </a:ext>
              </a:extLst>
            </p:cNvPr>
            <p:cNvSpPr/>
            <p:nvPr/>
          </p:nvSpPr>
          <p:spPr bwMode="auto">
            <a:xfrm>
              <a:off x="2165456" y="2823594"/>
              <a:ext cx="1801890" cy="8577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0" rIns="89642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294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76" b="1" dirty="0">
                  <a:solidFill>
                    <a:srgbClr val="282828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System for Cross-domain Identity Management (SCIM)</a:t>
              </a:r>
              <a:endParaRPr kumimoji="0" lang="en-US" sz="1176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350AA54-6FCA-54AB-A45B-6DB7F7ABF7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1509" y="3242084"/>
              <a:ext cx="432164" cy="5578"/>
            </a:xfrm>
            <a:prstGeom prst="line">
              <a:avLst/>
            </a:prstGeom>
            <a:ln w="19050">
              <a:solidFill>
                <a:schemeClr val="accent3">
                  <a:alpha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1EFE9A9-DA5A-6DD5-AAEB-F98F4F3D519C}"/>
                </a:ext>
              </a:extLst>
            </p:cNvPr>
            <p:cNvSpPr txBox="1"/>
            <p:nvPr/>
          </p:nvSpPr>
          <p:spPr>
            <a:xfrm>
              <a:off x="935304" y="3081464"/>
              <a:ext cx="898726" cy="3323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282828"/>
                      </a:gs>
                      <a:gs pos="30000">
                        <a:srgbClr val="28282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User Provisioning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1289F42-A628-1F11-39EF-FAB79875A9A8}"/>
                </a:ext>
              </a:extLst>
            </p:cNvPr>
            <p:cNvSpPr/>
            <p:nvPr/>
          </p:nvSpPr>
          <p:spPr bwMode="auto">
            <a:xfrm>
              <a:off x="2056327" y="3121313"/>
              <a:ext cx="218259" cy="218259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9B17489-5F71-5483-817D-0B35C5BB94D8}"/>
                </a:ext>
              </a:extLst>
            </p:cNvPr>
            <p:cNvSpPr/>
            <p:nvPr/>
          </p:nvSpPr>
          <p:spPr bwMode="auto">
            <a:xfrm>
              <a:off x="2095301" y="3156671"/>
              <a:ext cx="140309" cy="14030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BF20D42-F0D6-37AD-E3B8-C87BBBC9A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16590" y="3002044"/>
              <a:ext cx="448559" cy="415120"/>
              <a:chOff x="437796" y="3078610"/>
              <a:chExt cx="457554" cy="457554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AD5AA0D-E9B4-4704-68CF-23FB4EF4D2FE}"/>
                  </a:ext>
                </a:extLst>
              </p:cNvPr>
              <p:cNvSpPr/>
              <p:nvPr/>
            </p:nvSpPr>
            <p:spPr bwMode="auto">
              <a:xfrm>
                <a:off x="437796" y="3078610"/>
                <a:ext cx="457554" cy="457554"/>
              </a:xfrm>
              <a:prstGeom prst="ellipse">
                <a:avLst/>
              </a:pr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err="1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IoT" title="Icon of five circles that all connect to a center circle">
                <a:extLst>
                  <a:ext uri="{FF2B5EF4-FFF2-40B4-BE49-F238E27FC236}">
                    <a16:creationId xmlns:a16="http://schemas.microsoft.com/office/drawing/2014/main" id="{08FAC1C5-6978-BBBF-6242-825F89ACCF5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44895" y="3185514"/>
                <a:ext cx="243357" cy="243747"/>
              </a:xfrm>
              <a:custGeom>
                <a:avLst/>
                <a:gdLst>
                  <a:gd name="T0" fmla="*/ 235 w 352"/>
                  <a:gd name="T1" fmla="*/ 176 h 352"/>
                  <a:gd name="T2" fmla="*/ 176 w 352"/>
                  <a:gd name="T3" fmla="*/ 235 h 352"/>
                  <a:gd name="T4" fmla="*/ 117 w 352"/>
                  <a:gd name="T5" fmla="*/ 176 h 352"/>
                  <a:gd name="T6" fmla="*/ 176 w 352"/>
                  <a:gd name="T7" fmla="*/ 117 h 352"/>
                  <a:gd name="T8" fmla="*/ 235 w 352"/>
                  <a:gd name="T9" fmla="*/ 176 h 352"/>
                  <a:gd name="T10" fmla="*/ 270 w 352"/>
                  <a:gd name="T11" fmla="*/ 0 h 352"/>
                  <a:gd name="T12" fmla="*/ 235 w 352"/>
                  <a:gd name="T13" fmla="*/ 35 h 352"/>
                  <a:gd name="T14" fmla="*/ 270 w 352"/>
                  <a:gd name="T15" fmla="*/ 70 h 352"/>
                  <a:gd name="T16" fmla="*/ 305 w 352"/>
                  <a:gd name="T17" fmla="*/ 35 h 352"/>
                  <a:gd name="T18" fmla="*/ 270 w 352"/>
                  <a:gd name="T19" fmla="*/ 0 h 352"/>
                  <a:gd name="T20" fmla="*/ 82 w 352"/>
                  <a:gd name="T21" fmla="*/ 23 h 352"/>
                  <a:gd name="T22" fmla="*/ 47 w 352"/>
                  <a:gd name="T23" fmla="*/ 59 h 352"/>
                  <a:gd name="T24" fmla="*/ 82 w 352"/>
                  <a:gd name="T25" fmla="*/ 94 h 352"/>
                  <a:gd name="T26" fmla="*/ 117 w 352"/>
                  <a:gd name="T27" fmla="*/ 59 h 352"/>
                  <a:gd name="T28" fmla="*/ 82 w 352"/>
                  <a:gd name="T29" fmla="*/ 23 h 352"/>
                  <a:gd name="T30" fmla="*/ 35 w 352"/>
                  <a:gd name="T31" fmla="*/ 211 h 352"/>
                  <a:gd name="T32" fmla="*/ 0 w 352"/>
                  <a:gd name="T33" fmla="*/ 246 h 352"/>
                  <a:gd name="T34" fmla="*/ 35 w 352"/>
                  <a:gd name="T35" fmla="*/ 282 h 352"/>
                  <a:gd name="T36" fmla="*/ 70 w 352"/>
                  <a:gd name="T37" fmla="*/ 246 h 352"/>
                  <a:gd name="T38" fmla="*/ 35 w 352"/>
                  <a:gd name="T39" fmla="*/ 211 h 352"/>
                  <a:gd name="T40" fmla="*/ 223 w 352"/>
                  <a:gd name="T41" fmla="*/ 282 h 352"/>
                  <a:gd name="T42" fmla="*/ 188 w 352"/>
                  <a:gd name="T43" fmla="*/ 317 h 352"/>
                  <a:gd name="T44" fmla="*/ 223 w 352"/>
                  <a:gd name="T45" fmla="*/ 352 h 352"/>
                  <a:gd name="T46" fmla="*/ 258 w 352"/>
                  <a:gd name="T47" fmla="*/ 317 h 352"/>
                  <a:gd name="T48" fmla="*/ 223 w 352"/>
                  <a:gd name="T49" fmla="*/ 282 h 352"/>
                  <a:gd name="T50" fmla="*/ 317 w 352"/>
                  <a:gd name="T51" fmla="*/ 164 h 352"/>
                  <a:gd name="T52" fmla="*/ 282 w 352"/>
                  <a:gd name="T53" fmla="*/ 199 h 352"/>
                  <a:gd name="T54" fmla="*/ 317 w 352"/>
                  <a:gd name="T55" fmla="*/ 235 h 352"/>
                  <a:gd name="T56" fmla="*/ 352 w 352"/>
                  <a:gd name="T57" fmla="*/ 199 h 352"/>
                  <a:gd name="T58" fmla="*/ 317 w 352"/>
                  <a:gd name="T59" fmla="*/ 164 h 352"/>
                  <a:gd name="T60" fmla="*/ 250 w 352"/>
                  <a:gd name="T61" fmla="*/ 64 h 352"/>
                  <a:gd name="T62" fmla="*/ 209 w 352"/>
                  <a:gd name="T63" fmla="*/ 127 h 352"/>
                  <a:gd name="T64" fmla="*/ 139 w 352"/>
                  <a:gd name="T65" fmla="*/ 130 h 352"/>
                  <a:gd name="T66" fmla="*/ 104 w 352"/>
                  <a:gd name="T67" fmla="*/ 86 h 352"/>
                  <a:gd name="T68" fmla="*/ 67 w 352"/>
                  <a:gd name="T69" fmla="*/ 231 h 352"/>
                  <a:gd name="T70" fmla="*/ 124 w 352"/>
                  <a:gd name="T71" fmla="*/ 202 h 352"/>
                  <a:gd name="T72" fmla="*/ 212 w 352"/>
                  <a:gd name="T73" fmla="*/ 283 h 352"/>
                  <a:gd name="T74" fmla="*/ 195 w 352"/>
                  <a:gd name="T75" fmla="*/ 232 h 352"/>
                  <a:gd name="T76" fmla="*/ 234 w 352"/>
                  <a:gd name="T77" fmla="*/ 186 h 352"/>
                  <a:gd name="T78" fmla="*/ 282 w 352"/>
                  <a:gd name="T79" fmla="*/ 194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2" h="352">
                    <a:moveTo>
                      <a:pt x="235" y="176"/>
                    </a:moveTo>
                    <a:cubicBezTo>
                      <a:pt x="235" y="208"/>
                      <a:pt x="208" y="235"/>
                      <a:pt x="176" y="235"/>
                    </a:cubicBezTo>
                    <a:cubicBezTo>
                      <a:pt x="144" y="235"/>
                      <a:pt x="117" y="208"/>
                      <a:pt x="117" y="176"/>
                    </a:cubicBezTo>
                    <a:cubicBezTo>
                      <a:pt x="117" y="144"/>
                      <a:pt x="144" y="117"/>
                      <a:pt x="176" y="117"/>
                    </a:cubicBezTo>
                    <a:cubicBezTo>
                      <a:pt x="208" y="117"/>
                      <a:pt x="235" y="144"/>
                      <a:pt x="235" y="176"/>
                    </a:cubicBezTo>
                    <a:close/>
                    <a:moveTo>
                      <a:pt x="270" y="0"/>
                    </a:moveTo>
                    <a:cubicBezTo>
                      <a:pt x="250" y="0"/>
                      <a:pt x="235" y="16"/>
                      <a:pt x="235" y="35"/>
                    </a:cubicBezTo>
                    <a:cubicBezTo>
                      <a:pt x="235" y="55"/>
                      <a:pt x="250" y="70"/>
                      <a:pt x="270" y="70"/>
                    </a:cubicBezTo>
                    <a:cubicBezTo>
                      <a:pt x="289" y="70"/>
                      <a:pt x="305" y="55"/>
                      <a:pt x="305" y="35"/>
                    </a:cubicBezTo>
                    <a:cubicBezTo>
                      <a:pt x="305" y="16"/>
                      <a:pt x="289" y="0"/>
                      <a:pt x="270" y="0"/>
                    </a:cubicBezTo>
                    <a:close/>
                    <a:moveTo>
                      <a:pt x="82" y="23"/>
                    </a:moveTo>
                    <a:cubicBezTo>
                      <a:pt x="63" y="23"/>
                      <a:pt x="47" y="39"/>
                      <a:pt x="47" y="59"/>
                    </a:cubicBezTo>
                    <a:cubicBezTo>
                      <a:pt x="47" y="78"/>
                      <a:pt x="63" y="94"/>
                      <a:pt x="82" y="94"/>
                    </a:cubicBezTo>
                    <a:cubicBezTo>
                      <a:pt x="102" y="94"/>
                      <a:pt x="117" y="78"/>
                      <a:pt x="117" y="59"/>
                    </a:cubicBezTo>
                    <a:cubicBezTo>
                      <a:pt x="117" y="39"/>
                      <a:pt x="102" y="23"/>
                      <a:pt x="82" y="23"/>
                    </a:cubicBezTo>
                    <a:close/>
                    <a:moveTo>
                      <a:pt x="35" y="211"/>
                    </a:moveTo>
                    <a:cubicBezTo>
                      <a:pt x="16" y="211"/>
                      <a:pt x="0" y="227"/>
                      <a:pt x="0" y="246"/>
                    </a:cubicBezTo>
                    <a:cubicBezTo>
                      <a:pt x="0" y="266"/>
                      <a:pt x="16" y="282"/>
                      <a:pt x="35" y="282"/>
                    </a:cubicBezTo>
                    <a:cubicBezTo>
                      <a:pt x="55" y="282"/>
                      <a:pt x="70" y="266"/>
                      <a:pt x="70" y="246"/>
                    </a:cubicBezTo>
                    <a:cubicBezTo>
                      <a:pt x="70" y="227"/>
                      <a:pt x="55" y="211"/>
                      <a:pt x="35" y="211"/>
                    </a:cubicBezTo>
                    <a:close/>
                    <a:moveTo>
                      <a:pt x="223" y="282"/>
                    </a:moveTo>
                    <a:cubicBezTo>
                      <a:pt x="203" y="282"/>
                      <a:pt x="188" y="297"/>
                      <a:pt x="188" y="317"/>
                    </a:cubicBezTo>
                    <a:cubicBezTo>
                      <a:pt x="188" y="336"/>
                      <a:pt x="203" y="352"/>
                      <a:pt x="223" y="352"/>
                    </a:cubicBezTo>
                    <a:cubicBezTo>
                      <a:pt x="242" y="352"/>
                      <a:pt x="258" y="336"/>
                      <a:pt x="258" y="317"/>
                    </a:cubicBezTo>
                    <a:cubicBezTo>
                      <a:pt x="258" y="297"/>
                      <a:pt x="242" y="282"/>
                      <a:pt x="223" y="282"/>
                    </a:cubicBezTo>
                    <a:close/>
                    <a:moveTo>
                      <a:pt x="317" y="164"/>
                    </a:moveTo>
                    <a:cubicBezTo>
                      <a:pt x="297" y="164"/>
                      <a:pt x="282" y="180"/>
                      <a:pt x="282" y="199"/>
                    </a:cubicBezTo>
                    <a:cubicBezTo>
                      <a:pt x="282" y="219"/>
                      <a:pt x="297" y="235"/>
                      <a:pt x="317" y="235"/>
                    </a:cubicBezTo>
                    <a:cubicBezTo>
                      <a:pt x="336" y="235"/>
                      <a:pt x="352" y="219"/>
                      <a:pt x="352" y="199"/>
                    </a:cubicBezTo>
                    <a:cubicBezTo>
                      <a:pt x="352" y="180"/>
                      <a:pt x="336" y="164"/>
                      <a:pt x="317" y="164"/>
                    </a:cubicBezTo>
                    <a:close/>
                    <a:moveTo>
                      <a:pt x="250" y="64"/>
                    </a:moveTo>
                    <a:cubicBezTo>
                      <a:pt x="209" y="127"/>
                      <a:pt x="209" y="127"/>
                      <a:pt x="209" y="127"/>
                    </a:cubicBezTo>
                    <a:moveTo>
                      <a:pt x="139" y="130"/>
                    </a:moveTo>
                    <a:cubicBezTo>
                      <a:pt x="104" y="86"/>
                      <a:pt x="104" y="86"/>
                      <a:pt x="104" y="86"/>
                    </a:cubicBezTo>
                    <a:moveTo>
                      <a:pt x="67" y="231"/>
                    </a:moveTo>
                    <a:cubicBezTo>
                      <a:pt x="124" y="202"/>
                      <a:pt x="124" y="202"/>
                      <a:pt x="124" y="202"/>
                    </a:cubicBezTo>
                    <a:moveTo>
                      <a:pt x="212" y="283"/>
                    </a:moveTo>
                    <a:cubicBezTo>
                      <a:pt x="195" y="232"/>
                      <a:pt x="195" y="232"/>
                      <a:pt x="195" y="232"/>
                    </a:cubicBezTo>
                    <a:moveTo>
                      <a:pt x="234" y="186"/>
                    </a:moveTo>
                    <a:cubicBezTo>
                      <a:pt x="282" y="194"/>
                      <a:pt x="282" y="194"/>
                      <a:pt x="282" y="194"/>
                    </a:cubicBez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7C1B300-27EF-5949-FFD2-561D867CA618}"/>
              </a:ext>
            </a:extLst>
          </p:cNvPr>
          <p:cNvGrpSpPr/>
          <p:nvPr/>
        </p:nvGrpSpPr>
        <p:grpSpPr>
          <a:xfrm>
            <a:off x="426424" y="1697553"/>
            <a:ext cx="3550756" cy="857715"/>
            <a:chOff x="416590" y="2823594"/>
            <a:chExt cx="3550756" cy="85771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9ABA39A-39EC-A35D-12A5-93C747EB87DC}"/>
                </a:ext>
              </a:extLst>
            </p:cNvPr>
            <p:cNvSpPr/>
            <p:nvPr/>
          </p:nvSpPr>
          <p:spPr bwMode="auto">
            <a:xfrm>
              <a:off x="2165456" y="2823594"/>
              <a:ext cx="1801890" cy="8577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0" rIns="89642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294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1" i="0" u="none" strike="noStrike" kern="120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OpenID Connect Certified </a:t>
              </a:r>
            </a:p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8" b="0" i="0" u="none" strike="noStrike" kern="120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SAML and WS-Fed for legacy apps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91017B3-C533-57B9-F0C8-7BEE225AD8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1509" y="3242084"/>
              <a:ext cx="432164" cy="5578"/>
            </a:xfrm>
            <a:prstGeom prst="line">
              <a:avLst/>
            </a:prstGeom>
            <a:ln w="19050">
              <a:solidFill>
                <a:schemeClr val="accent3">
                  <a:alpha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7C20594-3E81-3D2F-16A4-4BA0588DB2C5}"/>
                </a:ext>
              </a:extLst>
            </p:cNvPr>
            <p:cNvSpPr txBox="1"/>
            <p:nvPr/>
          </p:nvSpPr>
          <p:spPr>
            <a:xfrm>
              <a:off x="935304" y="3164563"/>
              <a:ext cx="898726" cy="166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gradFill>
                    <a:gsLst>
                      <a:gs pos="2917">
                        <a:srgbClr val="282828"/>
                      </a:gs>
                      <a:gs pos="30000">
                        <a:srgbClr val="282828"/>
                      </a:gs>
                    </a:gsLst>
                    <a:lin ang="5400000" scaled="0"/>
                  </a:gradFill>
                  <a:latin typeface="Segoe UI Semibold"/>
                </a:rPr>
                <a:t>Endpoints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CDC8E8D-17EC-523F-A36F-5209E77B93A2}"/>
                </a:ext>
              </a:extLst>
            </p:cNvPr>
            <p:cNvSpPr/>
            <p:nvPr/>
          </p:nvSpPr>
          <p:spPr bwMode="auto">
            <a:xfrm>
              <a:off x="2056327" y="3121313"/>
              <a:ext cx="218259" cy="218259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BE091D6-F84F-A95A-9E3B-21D54498B809}"/>
                </a:ext>
              </a:extLst>
            </p:cNvPr>
            <p:cNvSpPr/>
            <p:nvPr/>
          </p:nvSpPr>
          <p:spPr bwMode="auto">
            <a:xfrm>
              <a:off x="2095301" y="3156671"/>
              <a:ext cx="140309" cy="14030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6B1FDAB-1ADD-A1A9-55AF-BBCAAD89D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16590" y="3002044"/>
              <a:ext cx="448559" cy="415120"/>
              <a:chOff x="437796" y="3078610"/>
              <a:chExt cx="457554" cy="457554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2562DC1-EBC0-8C26-2B7E-59208824DA1C}"/>
                  </a:ext>
                </a:extLst>
              </p:cNvPr>
              <p:cNvSpPr/>
              <p:nvPr/>
            </p:nvSpPr>
            <p:spPr bwMode="auto">
              <a:xfrm>
                <a:off x="437796" y="3078610"/>
                <a:ext cx="457554" cy="457554"/>
              </a:xfrm>
              <a:prstGeom prst="ellipse">
                <a:avLst/>
              </a:pr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err="1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IoT" title="Icon of five circles that all connect to a center circle">
                <a:extLst>
                  <a:ext uri="{FF2B5EF4-FFF2-40B4-BE49-F238E27FC236}">
                    <a16:creationId xmlns:a16="http://schemas.microsoft.com/office/drawing/2014/main" id="{7D913E60-A8C6-92CC-6A16-A67A2304226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44895" y="3185514"/>
                <a:ext cx="243357" cy="243747"/>
              </a:xfrm>
              <a:custGeom>
                <a:avLst/>
                <a:gdLst>
                  <a:gd name="T0" fmla="*/ 235 w 352"/>
                  <a:gd name="T1" fmla="*/ 176 h 352"/>
                  <a:gd name="T2" fmla="*/ 176 w 352"/>
                  <a:gd name="T3" fmla="*/ 235 h 352"/>
                  <a:gd name="T4" fmla="*/ 117 w 352"/>
                  <a:gd name="T5" fmla="*/ 176 h 352"/>
                  <a:gd name="T6" fmla="*/ 176 w 352"/>
                  <a:gd name="T7" fmla="*/ 117 h 352"/>
                  <a:gd name="T8" fmla="*/ 235 w 352"/>
                  <a:gd name="T9" fmla="*/ 176 h 352"/>
                  <a:gd name="T10" fmla="*/ 270 w 352"/>
                  <a:gd name="T11" fmla="*/ 0 h 352"/>
                  <a:gd name="T12" fmla="*/ 235 w 352"/>
                  <a:gd name="T13" fmla="*/ 35 h 352"/>
                  <a:gd name="T14" fmla="*/ 270 w 352"/>
                  <a:gd name="T15" fmla="*/ 70 h 352"/>
                  <a:gd name="T16" fmla="*/ 305 w 352"/>
                  <a:gd name="T17" fmla="*/ 35 h 352"/>
                  <a:gd name="T18" fmla="*/ 270 w 352"/>
                  <a:gd name="T19" fmla="*/ 0 h 352"/>
                  <a:gd name="T20" fmla="*/ 82 w 352"/>
                  <a:gd name="T21" fmla="*/ 23 h 352"/>
                  <a:gd name="T22" fmla="*/ 47 w 352"/>
                  <a:gd name="T23" fmla="*/ 59 h 352"/>
                  <a:gd name="T24" fmla="*/ 82 w 352"/>
                  <a:gd name="T25" fmla="*/ 94 h 352"/>
                  <a:gd name="T26" fmla="*/ 117 w 352"/>
                  <a:gd name="T27" fmla="*/ 59 h 352"/>
                  <a:gd name="T28" fmla="*/ 82 w 352"/>
                  <a:gd name="T29" fmla="*/ 23 h 352"/>
                  <a:gd name="T30" fmla="*/ 35 w 352"/>
                  <a:gd name="T31" fmla="*/ 211 h 352"/>
                  <a:gd name="T32" fmla="*/ 0 w 352"/>
                  <a:gd name="T33" fmla="*/ 246 h 352"/>
                  <a:gd name="T34" fmla="*/ 35 w 352"/>
                  <a:gd name="T35" fmla="*/ 282 h 352"/>
                  <a:gd name="T36" fmla="*/ 70 w 352"/>
                  <a:gd name="T37" fmla="*/ 246 h 352"/>
                  <a:gd name="T38" fmla="*/ 35 w 352"/>
                  <a:gd name="T39" fmla="*/ 211 h 352"/>
                  <a:gd name="T40" fmla="*/ 223 w 352"/>
                  <a:gd name="T41" fmla="*/ 282 h 352"/>
                  <a:gd name="T42" fmla="*/ 188 w 352"/>
                  <a:gd name="T43" fmla="*/ 317 h 352"/>
                  <a:gd name="T44" fmla="*/ 223 w 352"/>
                  <a:gd name="T45" fmla="*/ 352 h 352"/>
                  <a:gd name="T46" fmla="*/ 258 w 352"/>
                  <a:gd name="T47" fmla="*/ 317 h 352"/>
                  <a:gd name="T48" fmla="*/ 223 w 352"/>
                  <a:gd name="T49" fmla="*/ 282 h 352"/>
                  <a:gd name="T50" fmla="*/ 317 w 352"/>
                  <a:gd name="T51" fmla="*/ 164 h 352"/>
                  <a:gd name="T52" fmla="*/ 282 w 352"/>
                  <a:gd name="T53" fmla="*/ 199 h 352"/>
                  <a:gd name="T54" fmla="*/ 317 w 352"/>
                  <a:gd name="T55" fmla="*/ 235 h 352"/>
                  <a:gd name="T56" fmla="*/ 352 w 352"/>
                  <a:gd name="T57" fmla="*/ 199 h 352"/>
                  <a:gd name="T58" fmla="*/ 317 w 352"/>
                  <a:gd name="T59" fmla="*/ 164 h 352"/>
                  <a:gd name="T60" fmla="*/ 250 w 352"/>
                  <a:gd name="T61" fmla="*/ 64 h 352"/>
                  <a:gd name="T62" fmla="*/ 209 w 352"/>
                  <a:gd name="T63" fmla="*/ 127 h 352"/>
                  <a:gd name="T64" fmla="*/ 139 w 352"/>
                  <a:gd name="T65" fmla="*/ 130 h 352"/>
                  <a:gd name="T66" fmla="*/ 104 w 352"/>
                  <a:gd name="T67" fmla="*/ 86 h 352"/>
                  <a:gd name="T68" fmla="*/ 67 w 352"/>
                  <a:gd name="T69" fmla="*/ 231 h 352"/>
                  <a:gd name="T70" fmla="*/ 124 w 352"/>
                  <a:gd name="T71" fmla="*/ 202 h 352"/>
                  <a:gd name="T72" fmla="*/ 212 w 352"/>
                  <a:gd name="T73" fmla="*/ 283 h 352"/>
                  <a:gd name="T74" fmla="*/ 195 w 352"/>
                  <a:gd name="T75" fmla="*/ 232 h 352"/>
                  <a:gd name="T76" fmla="*/ 234 w 352"/>
                  <a:gd name="T77" fmla="*/ 186 h 352"/>
                  <a:gd name="T78" fmla="*/ 282 w 352"/>
                  <a:gd name="T79" fmla="*/ 194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2" h="352">
                    <a:moveTo>
                      <a:pt x="235" y="176"/>
                    </a:moveTo>
                    <a:cubicBezTo>
                      <a:pt x="235" y="208"/>
                      <a:pt x="208" y="235"/>
                      <a:pt x="176" y="235"/>
                    </a:cubicBezTo>
                    <a:cubicBezTo>
                      <a:pt x="144" y="235"/>
                      <a:pt x="117" y="208"/>
                      <a:pt x="117" y="176"/>
                    </a:cubicBezTo>
                    <a:cubicBezTo>
                      <a:pt x="117" y="144"/>
                      <a:pt x="144" y="117"/>
                      <a:pt x="176" y="117"/>
                    </a:cubicBezTo>
                    <a:cubicBezTo>
                      <a:pt x="208" y="117"/>
                      <a:pt x="235" y="144"/>
                      <a:pt x="235" y="176"/>
                    </a:cubicBezTo>
                    <a:close/>
                    <a:moveTo>
                      <a:pt x="270" y="0"/>
                    </a:moveTo>
                    <a:cubicBezTo>
                      <a:pt x="250" y="0"/>
                      <a:pt x="235" y="16"/>
                      <a:pt x="235" y="35"/>
                    </a:cubicBezTo>
                    <a:cubicBezTo>
                      <a:pt x="235" y="55"/>
                      <a:pt x="250" y="70"/>
                      <a:pt x="270" y="70"/>
                    </a:cubicBezTo>
                    <a:cubicBezTo>
                      <a:pt x="289" y="70"/>
                      <a:pt x="305" y="55"/>
                      <a:pt x="305" y="35"/>
                    </a:cubicBezTo>
                    <a:cubicBezTo>
                      <a:pt x="305" y="16"/>
                      <a:pt x="289" y="0"/>
                      <a:pt x="270" y="0"/>
                    </a:cubicBezTo>
                    <a:close/>
                    <a:moveTo>
                      <a:pt x="82" y="23"/>
                    </a:moveTo>
                    <a:cubicBezTo>
                      <a:pt x="63" y="23"/>
                      <a:pt x="47" y="39"/>
                      <a:pt x="47" y="59"/>
                    </a:cubicBezTo>
                    <a:cubicBezTo>
                      <a:pt x="47" y="78"/>
                      <a:pt x="63" y="94"/>
                      <a:pt x="82" y="94"/>
                    </a:cubicBezTo>
                    <a:cubicBezTo>
                      <a:pt x="102" y="94"/>
                      <a:pt x="117" y="78"/>
                      <a:pt x="117" y="59"/>
                    </a:cubicBezTo>
                    <a:cubicBezTo>
                      <a:pt x="117" y="39"/>
                      <a:pt x="102" y="23"/>
                      <a:pt x="82" y="23"/>
                    </a:cubicBezTo>
                    <a:close/>
                    <a:moveTo>
                      <a:pt x="35" y="211"/>
                    </a:moveTo>
                    <a:cubicBezTo>
                      <a:pt x="16" y="211"/>
                      <a:pt x="0" y="227"/>
                      <a:pt x="0" y="246"/>
                    </a:cubicBezTo>
                    <a:cubicBezTo>
                      <a:pt x="0" y="266"/>
                      <a:pt x="16" y="282"/>
                      <a:pt x="35" y="282"/>
                    </a:cubicBezTo>
                    <a:cubicBezTo>
                      <a:pt x="55" y="282"/>
                      <a:pt x="70" y="266"/>
                      <a:pt x="70" y="246"/>
                    </a:cubicBezTo>
                    <a:cubicBezTo>
                      <a:pt x="70" y="227"/>
                      <a:pt x="55" y="211"/>
                      <a:pt x="35" y="211"/>
                    </a:cubicBezTo>
                    <a:close/>
                    <a:moveTo>
                      <a:pt x="223" y="282"/>
                    </a:moveTo>
                    <a:cubicBezTo>
                      <a:pt x="203" y="282"/>
                      <a:pt x="188" y="297"/>
                      <a:pt x="188" y="317"/>
                    </a:cubicBezTo>
                    <a:cubicBezTo>
                      <a:pt x="188" y="336"/>
                      <a:pt x="203" y="352"/>
                      <a:pt x="223" y="352"/>
                    </a:cubicBezTo>
                    <a:cubicBezTo>
                      <a:pt x="242" y="352"/>
                      <a:pt x="258" y="336"/>
                      <a:pt x="258" y="317"/>
                    </a:cubicBezTo>
                    <a:cubicBezTo>
                      <a:pt x="258" y="297"/>
                      <a:pt x="242" y="282"/>
                      <a:pt x="223" y="282"/>
                    </a:cubicBezTo>
                    <a:close/>
                    <a:moveTo>
                      <a:pt x="317" y="164"/>
                    </a:moveTo>
                    <a:cubicBezTo>
                      <a:pt x="297" y="164"/>
                      <a:pt x="282" y="180"/>
                      <a:pt x="282" y="199"/>
                    </a:cubicBezTo>
                    <a:cubicBezTo>
                      <a:pt x="282" y="219"/>
                      <a:pt x="297" y="235"/>
                      <a:pt x="317" y="235"/>
                    </a:cubicBezTo>
                    <a:cubicBezTo>
                      <a:pt x="336" y="235"/>
                      <a:pt x="352" y="219"/>
                      <a:pt x="352" y="199"/>
                    </a:cubicBezTo>
                    <a:cubicBezTo>
                      <a:pt x="352" y="180"/>
                      <a:pt x="336" y="164"/>
                      <a:pt x="317" y="164"/>
                    </a:cubicBezTo>
                    <a:close/>
                    <a:moveTo>
                      <a:pt x="250" y="64"/>
                    </a:moveTo>
                    <a:cubicBezTo>
                      <a:pt x="209" y="127"/>
                      <a:pt x="209" y="127"/>
                      <a:pt x="209" y="127"/>
                    </a:cubicBezTo>
                    <a:moveTo>
                      <a:pt x="139" y="130"/>
                    </a:moveTo>
                    <a:cubicBezTo>
                      <a:pt x="104" y="86"/>
                      <a:pt x="104" y="86"/>
                      <a:pt x="104" y="86"/>
                    </a:cubicBezTo>
                    <a:moveTo>
                      <a:pt x="67" y="231"/>
                    </a:moveTo>
                    <a:cubicBezTo>
                      <a:pt x="124" y="202"/>
                      <a:pt x="124" y="202"/>
                      <a:pt x="124" y="202"/>
                    </a:cubicBezTo>
                    <a:moveTo>
                      <a:pt x="212" y="283"/>
                    </a:moveTo>
                    <a:cubicBezTo>
                      <a:pt x="195" y="232"/>
                      <a:pt x="195" y="232"/>
                      <a:pt x="195" y="232"/>
                    </a:cubicBezTo>
                    <a:moveTo>
                      <a:pt x="234" y="186"/>
                    </a:moveTo>
                    <a:cubicBezTo>
                      <a:pt x="282" y="194"/>
                      <a:pt x="282" y="194"/>
                      <a:pt x="282" y="194"/>
                    </a:cubicBez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DF278A3-7CB9-747B-88DA-2270F012060B}"/>
              </a:ext>
            </a:extLst>
          </p:cNvPr>
          <p:cNvGrpSpPr/>
          <p:nvPr/>
        </p:nvGrpSpPr>
        <p:grpSpPr>
          <a:xfrm>
            <a:off x="8241098" y="1678721"/>
            <a:ext cx="3550756" cy="857715"/>
            <a:chOff x="416590" y="2823594"/>
            <a:chExt cx="3550756" cy="85771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F02AF65-FC58-F889-632E-262D0CF5A94C}"/>
                </a:ext>
              </a:extLst>
            </p:cNvPr>
            <p:cNvSpPr/>
            <p:nvPr/>
          </p:nvSpPr>
          <p:spPr bwMode="auto">
            <a:xfrm>
              <a:off x="2165456" y="2823594"/>
              <a:ext cx="1801890" cy="8577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0" rIns="89642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294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Microsoft Graph</a:t>
              </a:r>
            </a:p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+ Authorization for Azure and other Microsoft APIs, and your own APIs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E1BC1F3-2B43-15FF-21F6-DE4000372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1509" y="3242084"/>
              <a:ext cx="432164" cy="5578"/>
            </a:xfrm>
            <a:prstGeom prst="line">
              <a:avLst/>
            </a:prstGeom>
            <a:ln w="19050">
              <a:solidFill>
                <a:schemeClr val="accent3">
                  <a:alpha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2049BAE-870B-5D19-0FA0-C180EFDC6C6C}"/>
                </a:ext>
              </a:extLst>
            </p:cNvPr>
            <p:cNvSpPr txBox="1"/>
            <p:nvPr/>
          </p:nvSpPr>
          <p:spPr>
            <a:xfrm>
              <a:off x="935304" y="3164563"/>
              <a:ext cx="898726" cy="166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282828"/>
                      </a:gs>
                      <a:gs pos="30000">
                        <a:srgbClr val="28282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Web API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3C4B4CC-0F5F-4ADD-F404-73172C257642}"/>
                </a:ext>
              </a:extLst>
            </p:cNvPr>
            <p:cNvSpPr/>
            <p:nvPr/>
          </p:nvSpPr>
          <p:spPr bwMode="auto">
            <a:xfrm>
              <a:off x="2056327" y="3121313"/>
              <a:ext cx="218259" cy="218259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2422848-21E8-1456-068C-9DB7EB043369}"/>
                </a:ext>
              </a:extLst>
            </p:cNvPr>
            <p:cNvSpPr/>
            <p:nvPr/>
          </p:nvSpPr>
          <p:spPr bwMode="auto">
            <a:xfrm>
              <a:off x="2095301" y="3156671"/>
              <a:ext cx="140309" cy="14030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70A9BCE-A9CF-839C-F39F-31835B18B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16590" y="3002044"/>
              <a:ext cx="448559" cy="415120"/>
              <a:chOff x="437796" y="3078610"/>
              <a:chExt cx="457554" cy="457554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57DD8CF2-88F1-AD96-CBDF-2EFA9A3E3BAC}"/>
                  </a:ext>
                </a:extLst>
              </p:cNvPr>
              <p:cNvSpPr/>
              <p:nvPr/>
            </p:nvSpPr>
            <p:spPr bwMode="auto">
              <a:xfrm>
                <a:off x="437796" y="3078610"/>
                <a:ext cx="457554" cy="457554"/>
              </a:xfrm>
              <a:prstGeom prst="ellipse">
                <a:avLst/>
              </a:pr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err="1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8" name="IoT" title="Icon of five circles that all connect to a center circle">
                <a:extLst>
                  <a:ext uri="{FF2B5EF4-FFF2-40B4-BE49-F238E27FC236}">
                    <a16:creationId xmlns:a16="http://schemas.microsoft.com/office/drawing/2014/main" id="{38AE15FD-A5BB-2A3A-B872-5A412835819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44895" y="3185514"/>
                <a:ext cx="243357" cy="243747"/>
              </a:xfrm>
              <a:custGeom>
                <a:avLst/>
                <a:gdLst>
                  <a:gd name="T0" fmla="*/ 235 w 352"/>
                  <a:gd name="T1" fmla="*/ 176 h 352"/>
                  <a:gd name="T2" fmla="*/ 176 w 352"/>
                  <a:gd name="T3" fmla="*/ 235 h 352"/>
                  <a:gd name="T4" fmla="*/ 117 w 352"/>
                  <a:gd name="T5" fmla="*/ 176 h 352"/>
                  <a:gd name="T6" fmla="*/ 176 w 352"/>
                  <a:gd name="T7" fmla="*/ 117 h 352"/>
                  <a:gd name="T8" fmla="*/ 235 w 352"/>
                  <a:gd name="T9" fmla="*/ 176 h 352"/>
                  <a:gd name="T10" fmla="*/ 270 w 352"/>
                  <a:gd name="T11" fmla="*/ 0 h 352"/>
                  <a:gd name="T12" fmla="*/ 235 w 352"/>
                  <a:gd name="T13" fmla="*/ 35 h 352"/>
                  <a:gd name="T14" fmla="*/ 270 w 352"/>
                  <a:gd name="T15" fmla="*/ 70 h 352"/>
                  <a:gd name="T16" fmla="*/ 305 w 352"/>
                  <a:gd name="T17" fmla="*/ 35 h 352"/>
                  <a:gd name="T18" fmla="*/ 270 w 352"/>
                  <a:gd name="T19" fmla="*/ 0 h 352"/>
                  <a:gd name="T20" fmla="*/ 82 w 352"/>
                  <a:gd name="T21" fmla="*/ 23 h 352"/>
                  <a:gd name="T22" fmla="*/ 47 w 352"/>
                  <a:gd name="T23" fmla="*/ 59 h 352"/>
                  <a:gd name="T24" fmla="*/ 82 w 352"/>
                  <a:gd name="T25" fmla="*/ 94 h 352"/>
                  <a:gd name="T26" fmla="*/ 117 w 352"/>
                  <a:gd name="T27" fmla="*/ 59 h 352"/>
                  <a:gd name="T28" fmla="*/ 82 w 352"/>
                  <a:gd name="T29" fmla="*/ 23 h 352"/>
                  <a:gd name="T30" fmla="*/ 35 w 352"/>
                  <a:gd name="T31" fmla="*/ 211 h 352"/>
                  <a:gd name="T32" fmla="*/ 0 w 352"/>
                  <a:gd name="T33" fmla="*/ 246 h 352"/>
                  <a:gd name="T34" fmla="*/ 35 w 352"/>
                  <a:gd name="T35" fmla="*/ 282 h 352"/>
                  <a:gd name="T36" fmla="*/ 70 w 352"/>
                  <a:gd name="T37" fmla="*/ 246 h 352"/>
                  <a:gd name="T38" fmla="*/ 35 w 352"/>
                  <a:gd name="T39" fmla="*/ 211 h 352"/>
                  <a:gd name="T40" fmla="*/ 223 w 352"/>
                  <a:gd name="T41" fmla="*/ 282 h 352"/>
                  <a:gd name="T42" fmla="*/ 188 w 352"/>
                  <a:gd name="T43" fmla="*/ 317 h 352"/>
                  <a:gd name="T44" fmla="*/ 223 w 352"/>
                  <a:gd name="T45" fmla="*/ 352 h 352"/>
                  <a:gd name="T46" fmla="*/ 258 w 352"/>
                  <a:gd name="T47" fmla="*/ 317 h 352"/>
                  <a:gd name="T48" fmla="*/ 223 w 352"/>
                  <a:gd name="T49" fmla="*/ 282 h 352"/>
                  <a:gd name="T50" fmla="*/ 317 w 352"/>
                  <a:gd name="T51" fmla="*/ 164 h 352"/>
                  <a:gd name="T52" fmla="*/ 282 w 352"/>
                  <a:gd name="T53" fmla="*/ 199 h 352"/>
                  <a:gd name="T54" fmla="*/ 317 w 352"/>
                  <a:gd name="T55" fmla="*/ 235 h 352"/>
                  <a:gd name="T56" fmla="*/ 352 w 352"/>
                  <a:gd name="T57" fmla="*/ 199 h 352"/>
                  <a:gd name="T58" fmla="*/ 317 w 352"/>
                  <a:gd name="T59" fmla="*/ 164 h 352"/>
                  <a:gd name="T60" fmla="*/ 250 w 352"/>
                  <a:gd name="T61" fmla="*/ 64 h 352"/>
                  <a:gd name="T62" fmla="*/ 209 w 352"/>
                  <a:gd name="T63" fmla="*/ 127 h 352"/>
                  <a:gd name="T64" fmla="*/ 139 w 352"/>
                  <a:gd name="T65" fmla="*/ 130 h 352"/>
                  <a:gd name="T66" fmla="*/ 104 w 352"/>
                  <a:gd name="T67" fmla="*/ 86 h 352"/>
                  <a:gd name="T68" fmla="*/ 67 w 352"/>
                  <a:gd name="T69" fmla="*/ 231 h 352"/>
                  <a:gd name="T70" fmla="*/ 124 w 352"/>
                  <a:gd name="T71" fmla="*/ 202 h 352"/>
                  <a:gd name="T72" fmla="*/ 212 w 352"/>
                  <a:gd name="T73" fmla="*/ 283 h 352"/>
                  <a:gd name="T74" fmla="*/ 195 w 352"/>
                  <a:gd name="T75" fmla="*/ 232 h 352"/>
                  <a:gd name="T76" fmla="*/ 234 w 352"/>
                  <a:gd name="T77" fmla="*/ 186 h 352"/>
                  <a:gd name="T78" fmla="*/ 282 w 352"/>
                  <a:gd name="T79" fmla="*/ 194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2" h="352">
                    <a:moveTo>
                      <a:pt x="235" y="176"/>
                    </a:moveTo>
                    <a:cubicBezTo>
                      <a:pt x="235" y="208"/>
                      <a:pt x="208" y="235"/>
                      <a:pt x="176" y="235"/>
                    </a:cubicBezTo>
                    <a:cubicBezTo>
                      <a:pt x="144" y="235"/>
                      <a:pt x="117" y="208"/>
                      <a:pt x="117" y="176"/>
                    </a:cubicBezTo>
                    <a:cubicBezTo>
                      <a:pt x="117" y="144"/>
                      <a:pt x="144" y="117"/>
                      <a:pt x="176" y="117"/>
                    </a:cubicBezTo>
                    <a:cubicBezTo>
                      <a:pt x="208" y="117"/>
                      <a:pt x="235" y="144"/>
                      <a:pt x="235" y="176"/>
                    </a:cubicBezTo>
                    <a:close/>
                    <a:moveTo>
                      <a:pt x="270" y="0"/>
                    </a:moveTo>
                    <a:cubicBezTo>
                      <a:pt x="250" y="0"/>
                      <a:pt x="235" y="16"/>
                      <a:pt x="235" y="35"/>
                    </a:cubicBezTo>
                    <a:cubicBezTo>
                      <a:pt x="235" y="55"/>
                      <a:pt x="250" y="70"/>
                      <a:pt x="270" y="70"/>
                    </a:cubicBezTo>
                    <a:cubicBezTo>
                      <a:pt x="289" y="70"/>
                      <a:pt x="305" y="55"/>
                      <a:pt x="305" y="35"/>
                    </a:cubicBezTo>
                    <a:cubicBezTo>
                      <a:pt x="305" y="16"/>
                      <a:pt x="289" y="0"/>
                      <a:pt x="270" y="0"/>
                    </a:cubicBezTo>
                    <a:close/>
                    <a:moveTo>
                      <a:pt x="82" y="23"/>
                    </a:moveTo>
                    <a:cubicBezTo>
                      <a:pt x="63" y="23"/>
                      <a:pt x="47" y="39"/>
                      <a:pt x="47" y="59"/>
                    </a:cubicBezTo>
                    <a:cubicBezTo>
                      <a:pt x="47" y="78"/>
                      <a:pt x="63" y="94"/>
                      <a:pt x="82" y="94"/>
                    </a:cubicBezTo>
                    <a:cubicBezTo>
                      <a:pt x="102" y="94"/>
                      <a:pt x="117" y="78"/>
                      <a:pt x="117" y="59"/>
                    </a:cubicBezTo>
                    <a:cubicBezTo>
                      <a:pt x="117" y="39"/>
                      <a:pt x="102" y="23"/>
                      <a:pt x="82" y="23"/>
                    </a:cubicBezTo>
                    <a:close/>
                    <a:moveTo>
                      <a:pt x="35" y="211"/>
                    </a:moveTo>
                    <a:cubicBezTo>
                      <a:pt x="16" y="211"/>
                      <a:pt x="0" y="227"/>
                      <a:pt x="0" y="246"/>
                    </a:cubicBezTo>
                    <a:cubicBezTo>
                      <a:pt x="0" y="266"/>
                      <a:pt x="16" y="282"/>
                      <a:pt x="35" y="282"/>
                    </a:cubicBezTo>
                    <a:cubicBezTo>
                      <a:pt x="55" y="282"/>
                      <a:pt x="70" y="266"/>
                      <a:pt x="70" y="246"/>
                    </a:cubicBezTo>
                    <a:cubicBezTo>
                      <a:pt x="70" y="227"/>
                      <a:pt x="55" y="211"/>
                      <a:pt x="35" y="211"/>
                    </a:cubicBezTo>
                    <a:close/>
                    <a:moveTo>
                      <a:pt x="223" y="282"/>
                    </a:moveTo>
                    <a:cubicBezTo>
                      <a:pt x="203" y="282"/>
                      <a:pt x="188" y="297"/>
                      <a:pt x="188" y="317"/>
                    </a:cubicBezTo>
                    <a:cubicBezTo>
                      <a:pt x="188" y="336"/>
                      <a:pt x="203" y="352"/>
                      <a:pt x="223" y="352"/>
                    </a:cubicBezTo>
                    <a:cubicBezTo>
                      <a:pt x="242" y="352"/>
                      <a:pt x="258" y="336"/>
                      <a:pt x="258" y="317"/>
                    </a:cubicBezTo>
                    <a:cubicBezTo>
                      <a:pt x="258" y="297"/>
                      <a:pt x="242" y="282"/>
                      <a:pt x="223" y="282"/>
                    </a:cubicBezTo>
                    <a:close/>
                    <a:moveTo>
                      <a:pt x="317" y="164"/>
                    </a:moveTo>
                    <a:cubicBezTo>
                      <a:pt x="297" y="164"/>
                      <a:pt x="282" y="180"/>
                      <a:pt x="282" y="199"/>
                    </a:cubicBezTo>
                    <a:cubicBezTo>
                      <a:pt x="282" y="219"/>
                      <a:pt x="297" y="235"/>
                      <a:pt x="317" y="235"/>
                    </a:cubicBezTo>
                    <a:cubicBezTo>
                      <a:pt x="336" y="235"/>
                      <a:pt x="352" y="219"/>
                      <a:pt x="352" y="199"/>
                    </a:cubicBezTo>
                    <a:cubicBezTo>
                      <a:pt x="352" y="180"/>
                      <a:pt x="336" y="164"/>
                      <a:pt x="317" y="164"/>
                    </a:cubicBezTo>
                    <a:close/>
                    <a:moveTo>
                      <a:pt x="250" y="64"/>
                    </a:moveTo>
                    <a:cubicBezTo>
                      <a:pt x="209" y="127"/>
                      <a:pt x="209" y="127"/>
                      <a:pt x="209" y="127"/>
                    </a:cubicBezTo>
                    <a:moveTo>
                      <a:pt x="139" y="130"/>
                    </a:moveTo>
                    <a:cubicBezTo>
                      <a:pt x="104" y="86"/>
                      <a:pt x="104" y="86"/>
                      <a:pt x="104" y="86"/>
                    </a:cubicBezTo>
                    <a:moveTo>
                      <a:pt x="67" y="231"/>
                    </a:moveTo>
                    <a:cubicBezTo>
                      <a:pt x="124" y="202"/>
                      <a:pt x="124" y="202"/>
                      <a:pt x="124" y="202"/>
                    </a:cubicBezTo>
                    <a:moveTo>
                      <a:pt x="212" y="283"/>
                    </a:moveTo>
                    <a:cubicBezTo>
                      <a:pt x="195" y="232"/>
                      <a:pt x="195" y="232"/>
                      <a:pt x="195" y="232"/>
                    </a:cubicBezTo>
                    <a:moveTo>
                      <a:pt x="234" y="186"/>
                    </a:moveTo>
                    <a:cubicBezTo>
                      <a:pt x="282" y="194"/>
                      <a:pt x="282" y="194"/>
                      <a:pt x="282" y="194"/>
                    </a:cubicBez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A0648B9-EDDA-6186-59A0-3CA6A09C55AD}"/>
              </a:ext>
            </a:extLst>
          </p:cNvPr>
          <p:cNvGrpSpPr/>
          <p:nvPr/>
        </p:nvGrpSpPr>
        <p:grpSpPr>
          <a:xfrm>
            <a:off x="4358916" y="1702392"/>
            <a:ext cx="3550756" cy="857715"/>
            <a:chOff x="416590" y="2823594"/>
            <a:chExt cx="3550756" cy="857715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0D172CF-B546-8556-AF9D-6E3D9A46F207}"/>
                </a:ext>
              </a:extLst>
            </p:cNvPr>
            <p:cNvSpPr/>
            <p:nvPr/>
          </p:nvSpPr>
          <p:spPr bwMode="auto">
            <a:xfrm>
              <a:off x="2165456" y="2823594"/>
              <a:ext cx="1801890" cy="8577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0" rIns="89642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294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1" i="0" u="none" strike="noStrike" kern="120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Microsoft Authentication Libraries (MSAL)</a:t>
              </a:r>
            </a:p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8" b="0" i="0" u="none" strike="noStrike" kern="120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+ Microsoft Identity Web for .NET Core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9C6479B-0B39-0295-8330-C1C0E773EB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1509" y="3242084"/>
              <a:ext cx="432164" cy="5578"/>
            </a:xfrm>
            <a:prstGeom prst="line">
              <a:avLst/>
            </a:prstGeom>
            <a:ln w="19050">
              <a:solidFill>
                <a:schemeClr val="accent3">
                  <a:alpha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7CFC19D-2F1A-5459-A67A-EB3AFBC98EC9}"/>
                </a:ext>
              </a:extLst>
            </p:cNvPr>
            <p:cNvSpPr txBox="1"/>
            <p:nvPr/>
          </p:nvSpPr>
          <p:spPr>
            <a:xfrm>
              <a:off x="935304" y="3164564"/>
              <a:ext cx="898726" cy="166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282828"/>
                      </a:gs>
                      <a:gs pos="30000">
                        <a:srgbClr val="28282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Libraries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4F14038-191B-E5EA-092D-7570B93B3D89}"/>
                </a:ext>
              </a:extLst>
            </p:cNvPr>
            <p:cNvSpPr/>
            <p:nvPr/>
          </p:nvSpPr>
          <p:spPr bwMode="auto">
            <a:xfrm>
              <a:off x="2056327" y="3121313"/>
              <a:ext cx="218259" cy="218259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7DA94EA-ED8E-7BE2-546E-70FAB9AD52C8}"/>
                </a:ext>
              </a:extLst>
            </p:cNvPr>
            <p:cNvSpPr/>
            <p:nvPr/>
          </p:nvSpPr>
          <p:spPr bwMode="auto">
            <a:xfrm>
              <a:off x="2095301" y="3156671"/>
              <a:ext cx="140309" cy="14030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124DBF1B-9A87-F617-F2AC-DD82D343B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16590" y="3002044"/>
              <a:ext cx="448559" cy="415120"/>
              <a:chOff x="437796" y="3078610"/>
              <a:chExt cx="457554" cy="457554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ABA50D8-E633-6DA9-C253-994DD2CEEC69}"/>
                  </a:ext>
                </a:extLst>
              </p:cNvPr>
              <p:cNvSpPr/>
              <p:nvPr/>
            </p:nvSpPr>
            <p:spPr bwMode="auto">
              <a:xfrm>
                <a:off x="437796" y="3078610"/>
                <a:ext cx="457554" cy="457554"/>
              </a:xfrm>
              <a:prstGeom prst="ellipse">
                <a:avLst/>
              </a:pr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err="1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3" name="IoT" title="Icon of five circles that all connect to a center circle">
                <a:extLst>
                  <a:ext uri="{FF2B5EF4-FFF2-40B4-BE49-F238E27FC236}">
                    <a16:creationId xmlns:a16="http://schemas.microsoft.com/office/drawing/2014/main" id="{F2A1CF8D-8C94-AD5D-3810-137576120C8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44895" y="3185514"/>
                <a:ext cx="243357" cy="243747"/>
              </a:xfrm>
              <a:custGeom>
                <a:avLst/>
                <a:gdLst>
                  <a:gd name="T0" fmla="*/ 235 w 352"/>
                  <a:gd name="T1" fmla="*/ 176 h 352"/>
                  <a:gd name="T2" fmla="*/ 176 w 352"/>
                  <a:gd name="T3" fmla="*/ 235 h 352"/>
                  <a:gd name="T4" fmla="*/ 117 w 352"/>
                  <a:gd name="T5" fmla="*/ 176 h 352"/>
                  <a:gd name="T6" fmla="*/ 176 w 352"/>
                  <a:gd name="T7" fmla="*/ 117 h 352"/>
                  <a:gd name="T8" fmla="*/ 235 w 352"/>
                  <a:gd name="T9" fmla="*/ 176 h 352"/>
                  <a:gd name="T10" fmla="*/ 270 w 352"/>
                  <a:gd name="T11" fmla="*/ 0 h 352"/>
                  <a:gd name="T12" fmla="*/ 235 w 352"/>
                  <a:gd name="T13" fmla="*/ 35 h 352"/>
                  <a:gd name="T14" fmla="*/ 270 w 352"/>
                  <a:gd name="T15" fmla="*/ 70 h 352"/>
                  <a:gd name="T16" fmla="*/ 305 w 352"/>
                  <a:gd name="T17" fmla="*/ 35 h 352"/>
                  <a:gd name="T18" fmla="*/ 270 w 352"/>
                  <a:gd name="T19" fmla="*/ 0 h 352"/>
                  <a:gd name="T20" fmla="*/ 82 w 352"/>
                  <a:gd name="T21" fmla="*/ 23 h 352"/>
                  <a:gd name="T22" fmla="*/ 47 w 352"/>
                  <a:gd name="T23" fmla="*/ 59 h 352"/>
                  <a:gd name="T24" fmla="*/ 82 w 352"/>
                  <a:gd name="T25" fmla="*/ 94 h 352"/>
                  <a:gd name="T26" fmla="*/ 117 w 352"/>
                  <a:gd name="T27" fmla="*/ 59 h 352"/>
                  <a:gd name="T28" fmla="*/ 82 w 352"/>
                  <a:gd name="T29" fmla="*/ 23 h 352"/>
                  <a:gd name="T30" fmla="*/ 35 w 352"/>
                  <a:gd name="T31" fmla="*/ 211 h 352"/>
                  <a:gd name="T32" fmla="*/ 0 w 352"/>
                  <a:gd name="T33" fmla="*/ 246 h 352"/>
                  <a:gd name="T34" fmla="*/ 35 w 352"/>
                  <a:gd name="T35" fmla="*/ 282 h 352"/>
                  <a:gd name="T36" fmla="*/ 70 w 352"/>
                  <a:gd name="T37" fmla="*/ 246 h 352"/>
                  <a:gd name="T38" fmla="*/ 35 w 352"/>
                  <a:gd name="T39" fmla="*/ 211 h 352"/>
                  <a:gd name="T40" fmla="*/ 223 w 352"/>
                  <a:gd name="T41" fmla="*/ 282 h 352"/>
                  <a:gd name="T42" fmla="*/ 188 w 352"/>
                  <a:gd name="T43" fmla="*/ 317 h 352"/>
                  <a:gd name="T44" fmla="*/ 223 w 352"/>
                  <a:gd name="T45" fmla="*/ 352 h 352"/>
                  <a:gd name="T46" fmla="*/ 258 w 352"/>
                  <a:gd name="T47" fmla="*/ 317 h 352"/>
                  <a:gd name="T48" fmla="*/ 223 w 352"/>
                  <a:gd name="T49" fmla="*/ 282 h 352"/>
                  <a:gd name="T50" fmla="*/ 317 w 352"/>
                  <a:gd name="T51" fmla="*/ 164 h 352"/>
                  <a:gd name="T52" fmla="*/ 282 w 352"/>
                  <a:gd name="T53" fmla="*/ 199 h 352"/>
                  <a:gd name="T54" fmla="*/ 317 w 352"/>
                  <a:gd name="T55" fmla="*/ 235 h 352"/>
                  <a:gd name="T56" fmla="*/ 352 w 352"/>
                  <a:gd name="T57" fmla="*/ 199 h 352"/>
                  <a:gd name="T58" fmla="*/ 317 w 352"/>
                  <a:gd name="T59" fmla="*/ 164 h 352"/>
                  <a:gd name="T60" fmla="*/ 250 w 352"/>
                  <a:gd name="T61" fmla="*/ 64 h 352"/>
                  <a:gd name="T62" fmla="*/ 209 w 352"/>
                  <a:gd name="T63" fmla="*/ 127 h 352"/>
                  <a:gd name="T64" fmla="*/ 139 w 352"/>
                  <a:gd name="T65" fmla="*/ 130 h 352"/>
                  <a:gd name="T66" fmla="*/ 104 w 352"/>
                  <a:gd name="T67" fmla="*/ 86 h 352"/>
                  <a:gd name="T68" fmla="*/ 67 w 352"/>
                  <a:gd name="T69" fmla="*/ 231 h 352"/>
                  <a:gd name="T70" fmla="*/ 124 w 352"/>
                  <a:gd name="T71" fmla="*/ 202 h 352"/>
                  <a:gd name="T72" fmla="*/ 212 w 352"/>
                  <a:gd name="T73" fmla="*/ 283 h 352"/>
                  <a:gd name="T74" fmla="*/ 195 w 352"/>
                  <a:gd name="T75" fmla="*/ 232 h 352"/>
                  <a:gd name="T76" fmla="*/ 234 w 352"/>
                  <a:gd name="T77" fmla="*/ 186 h 352"/>
                  <a:gd name="T78" fmla="*/ 282 w 352"/>
                  <a:gd name="T79" fmla="*/ 194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2" h="352">
                    <a:moveTo>
                      <a:pt x="235" y="176"/>
                    </a:moveTo>
                    <a:cubicBezTo>
                      <a:pt x="235" y="208"/>
                      <a:pt x="208" y="235"/>
                      <a:pt x="176" y="235"/>
                    </a:cubicBezTo>
                    <a:cubicBezTo>
                      <a:pt x="144" y="235"/>
                      <a:pt x="117" y="208"/>
                      <a:pt x="117" y="176"/>
                    </a:cubicBezTo>
                    <a:cubicBezTo>
                      <a:pt x="117" y="144"/>
                      <a:pt x="144" y="117"/>
                      <a:pt x="176" y="117"/>
                    </a:cubicBezTo>
                    <a:cubicBezTo>
                      <a:pt x="208" y="117"/>
                      <a:pt x="235" y="144"/>
                      <a:pt x="235" y="176"/>
                    </a:cubicBezTo>
                    <a:close/>
                    <a:moveTo>
                      <a:pt x="270" y="0"/>
                    </a:moveTo>
                    <a:cubicBezTo>
                      <a:pt x="250" y="0"/>
                      <a:pt x="235" y="16"/>
                      <a:pt x="235" y="35"/>
                    </a:cubicBezTo>
                    <a:cubicBezTo>
                      <a:pt x="235" y="55"/>
                      <a:pt x="250" y="70"/>
                      <a:pt x="270" y="70"/>
                    </a:cubicBezTo>
                    <a:cubicBezTo>
                      <a:pt x="289" y="70"/>
                      <a:pt x="305" y="55"/>
                      <a:pt x="305" y="35"/>
                    </a:cubicBezTo>
                    <a:cubicBezTo>
                      <a:pt x="305" y="16"/>
                      <a:pt x="289" y="0"/>
                      <a:pt x="270" y="0"/>
                    </a:cubicBezTo>
                    <a:close/>
                    <a:moveTo>
                      <a:pt x="82" y="23"/>
                    </a:moveTo>
                    <a:cubicBezTo>
                      <a:pt x="63" y="23"/>
                      <a:pt x="47" y="39"/>
                      <a:pt x="47" y="59"/>
                    </a:cubicBezTo>
                    <a:cubicBezTo>
                      <a:pt x="47" y="78"/>
                      <a:pt x="63" y="94"/>
                      <a:pt x="82" y="94"/>
                    </a:cubicBezTo>
                    <a:cubicBezTo>
                      <a:pt x="102" y="94"/>
                      <a:pt x="117" y="78"/>
                      <a:pt x="117" y="59"/>
                    </a:cubicBezTo>
                    <a:cubicBezTo>
                      <a:pt x="117" y="39"/>
                      <a:pt x="102" y="23"/>
                      <a:pt x="82" y="23"/>
                    </a:cubicBezTo>
                    <a:close/>
                    <a:moveTo>
                      <a:pt x="35" y="211"/>
                    </a:moveTo>
                    <a:cubicBezTo>
                      <a:pt x="16" y="211"/>
                      <a:pt x="0" y="227"/>
                      <a:pt x="0" y="246"/>
                    </a:cubicBezTo>
                    <a:cubicBezTo>
                      <a:pt x="0" y="266"/>
                      <a:pt x="16" y="282"/>
                      <a:pt x="35" y="282"/>
                    </a:cubicBezTo>
                    <a:cubicBezTo>
                      <a:pt x="55" y="282"/>
                      <a:pt x="70" y="266"/>
                      <a:pt x="70" y="246"/>
                    </a:cubicBezTo>
                    <a:cubicBezTo>
                      <a:pt x="70" y="227"/>
                      <a:pt x="55" y="211"/>
                      <a:pt x="35" y="211"/>
                    </a:cubicBezTo>
                    <a:close/>
                    <a:moveTo>
                      <a:pt x="223" y="282"/>
                    </a:moveTo>
                    <a:cubicBezTo>
                      <a:pt x="203" y="282"/>
                      <a:pt x="188" y="297"/>
                      <a:pt x="188" y="317"/>
                    </a:cubicBezTo>
                    <a:cubicBezTo>
                      <a:pt x="188" y="336"/>
                      <a:pt x="203" y="352"/>
                      <a:pt x="223" y="352"/>
                    </a:cubicBezTo>
                    <a:cubicBezTo>
                      <a:pt x="242" y="352"/>
                      <a:pt x="258" y="336"/>
                      <a:pt x="258" y="317"/>
                    </a:cubicBezTo>
                    <a:cubicBezTo>
                      <a:pt x="258" y="297"/>
                      <a:pt x="242" y="282"/>
                      <a:pt x="223" y="282"/>
                    </a:cubicBezTo>
                    <a:close/>
                    <a:moveTo>
                      <a:pt x="317" y="164"/>
                    </a:moveTo>
                    <a:cubicBezTo>
                      <a:pt x="297" y="164"/>
                      <a:pt x="282" y="180"/>
                      <a:pt x="282" y="199"/>
                    </a:cubicBezTo>
                    <a:cubicBezTo>
                      <a:pt x="282" y="219"/>
                      <a:pt x="297" y="235"/>
                      <a:pt x="317" y="235"/>
                    </a:cubicBezTo>
                    <a:cubicBezTo>
                      <a:pt x="336" y="235"/>
                      <a:pt x="352" y="219"/>
                      <a:pt x="352" y="199"/>
                    </a:cubicBezTo>
                    <a:cubicBezTo>
                      <a:pt x="352" y="180"/>
                      <a:pt x="336" y="164"/>
                      <a:pt x="317" y="164"/>
                    </a:cubicBezTo>
                    <a:close/>
                    <a:moveTo>
                      <a:pt x="250" y="64"/>
                    </a:moveTo>
                    <a:cubicBezTo>
                      <a:pt x="209" y="127"/>
                      <a:pt x="209" y="127"/>
                      <a:pt x="209" y="127"/>
                    </a:cubicBezTo>
                    <a:moveTo>
                      <a:pt x="139" y="130"/>
                    </a:moveTo>
                    <a:cubicBezTo>
                      <a:pt x="104" y="86"/>
                      <a:pt x="104" y="86"/>
                      <a:pt x="104" y="86"/>
                    </a:cubicBezTo>
                    <a:moveTo>
                      <a:pt x="67" y="231"/>
                    </a:moveTo>
                    <a:cubicBezTo>
                      <a:pt x="124" y="202"/>
                      <a:pt x="124" y="202"/>
                      <a:pt x="124" y="202"/>
                    </a:cubicBezTo>
                    <a:moveTo>
                      <a:pt x="212" y="283"/>
                    </a:moveTo>
                    <a:cubicBezTo>
                      <a:pt x="195" y="232"/>
                      <a:pt x="195" y="232"/>
                      <a:pt x="195" y="232"/>
                    </a:cubicBezTo>
                    <a:moveTo>
                      <a:pt x="234" y="186"/>
                    </a:moveTo>
                    <a:cubicBezTo>
                      <a:pt x="282" y="194"/>
                      <a:pt x="282" y="194"/>
                      <a:pt x="282" y="194"/>
                    </a:cubicBez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449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  <p:bldP spid="117" grpId="0" animBg="1"/>
      <p:bldP spid="118" grpId="0" animBg="1"/>
      <p:bldP spid="2" grpId="0"/>
      <p:bldP spid="11" grpId="0" animBg="1"/>
      <p:bldP spid="14" grpId="0" animBg="1"/>
      <p:bldP spid="132" grpId="0" animBg="1"/>
      <p:bldP spid="135" grpId="0" animBg="1"/>
      <p:bldP spid="21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6577D-2A8C-4DCF-9CF3-F5FC29C6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457200"/>
            <a:ext cx="12191999" cy="538609"/>
          </a:xfrm>
        </p:spPr>
        <p:txBody>
          <a:bodyPr/>
          <a:lstStyle/>
          <a:p>
            <a:r>
              <a:rPr lang="en-US" sz="35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Cloud Identity Provider</a:t>
            </a:r>
            <a:endParaRPr lang="en-US" sz="35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C5F9CB-C3C3-4CF0-BF42-59E529FCADA8}"/>
              </a:ext>
            </a:extLst>
          </p:cNvPr>
          <p:cNvGrpSpPr/>
          <p:nvPr/>
        </p:nvGrpSpPr>
        <p:grpSpPr>
          <a:xfrm>
            <a:off x="4364847" y="1594996"/>
            <a:ext cx="3878468" cy="2240613"/>
            <a:chOff x="4426431" y="1990592"/>
            <a:chExt cx="2642911" cy="1765416"/>
          </a:xfrm>
        </p:grpSpPr>
        <p:sp>
          <p:nvSpPr>
            <p:cNvPr id="17" name="Cloud">
              <a:extLst>
                <a:ext uri="{FF2B5EF4-FFF2-40B4-BE49-F238E27FC236}">
                  <a16:creationId xmlns:a16="http://schemas.microsoft.com/office/drawing/2014/main" id="{C40CF037-3F5F-4317-A8AD-FB8150563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E04E1B3-C16C-4764-8834-E424FF34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154" y="2079535"/>
              <a:ext cx="1084406" cy="108440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EF413E-56B3-4DBE-8313-62119643188F}"/>
              </a:ext>
            </a:extLst>
          </p:cNvPr>
          <p:cNvSpPr txBox="1"/>
          <p:nvPr/>
        </p:nvSpPr>
        <p:spPr>
          <a:xfrm>
            <a:off x="286871" y="6427694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fld id="{75E8E2A3-35EC-44CC-90A7-AF9A02EE3F5C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6</a:t>
            </a:fld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7793018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6577D-2A8C-4DCF-9CF3-F5FC29C6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457200"/>
            <a:ext cx="12191999" cy="538609"/>
          </a:xfrm>
        </p:spPr>
        <p:txBody>
          <a:bodyPr/>
          <a:lstStyle/>
          <a:p>
            <a:r>
              <a:rPr lang="en-US" sz="35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Cloud Identity Provider</a:t>
            </a:r>
            <a:endParaRPr lang="en-US" sz="35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D3207-606F-49A7-B16E-E8BB365B61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4504" y="1434370"/>
            <a:ext cx="7198564" cy="1895904"/>
          </a:xfrm>
        </p:spPr>
        <p:txBody>
          <a:bodyPr/>
          <a:lstStyle/>
          <a:p>
            <a:r>
              <a:rPr lang="en-US"/>
              <a:t>Available to any app anywhere</a:t>
            </a:r>
          </a:p>
          <a:p>
            <a:r>
              <a:rPr lang="en-US"/>
              <a:t>Access to </a:t>
            </a:r>
            <a:r>
              <a:rPr lang="en-US">
                <a:hlinkClick r:id="rId3"/>
              </a:rPr>
              <a:t>https://login.microsoftonline.com</a:t>
            </a:r>
            <a:r>
              <a:rPr lang="en-US"/>
              <a:t> required</a:t>
            </a:r>
          </a:p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C5F9CB-C3C3-4CF0-BF42-59E529FCADA8}"/>
              </a:ext>
            </a:extLst>
          </p:cNvPr>
          <p:cNvGrpSpPr/>
          <p:nvPr/>
        </p:nvGrpSpPr>
        <p:grpSpPr>
          <a:xfrm>
            <a:off x="424729" y="1761814"/>
            <a:ext cx="3878468" cy="2240613"/>
            <a:chOff x="4426431" y="1990592"/>
            <a:chExt cx="2642911" cy="1765416"/>
          </a:xfrm>
        </p:grpSpPr>
        <p:sp>
          <p:nvSpPr>
            <p:cNvPr id="17" name="Cloud">
              <a:extLst>
                <a:ext uri="{FF2B5EF4-FFF2-40B4-BE49-F238E27FC236}">
                  <a16:creationId xmlns:a16="http://schemas.microsoft.com/office/drawing/2014/main" id="{C40CF037-3F5F-4317-A8AD-FB8150563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E04E1B3-C16C-4764-8834-E424FF34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154" y="2079535"/>
              <a:ext cx="1084406" cy="108440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EF413E-56B3-4DBE-8313-62119643188F}"/>
              </a:ext>
            </a:extLst>
          </p:cNvPr>
          <p:cNvSpPr txBox="1"/>
          <p:nvPr/>
        </p:nvSpPr>
        <p:spPr>
          <a:xfrm>
            <a:off x="286871" y="6427694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fld id="{75E8E2A3-35EC-44CC-90A7-AF9A02EE3F5C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7</a:t>
            </a:fld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66517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6577D-2A8C-4DCF-9CF3-F5FC29C6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457200"/>
            <a:ext cx="12191999" cy="538609"/>
          </a:xfrm>
        </p:spPr>
        <p:txBody>
          <a:bodyPr/>
          <a:lstStyle/>
          <a:p>
            <a:r>
              <a:rPr lang="en-US" sz="35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Cloud Identity Provider</a:t>
            </a:r>
            <a:endParaRPr lang="en-US" sz="3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F413E-56B3-4DBE-8313-62119643188F}"/>
              </a:ext>
            </a:extLst>
          </p:cNvPr>
          <p:cNvSpPr txBox="1"/>
          <p:nvPr/>
        </p:nvSpPr>
        <p:spPr>
          <a:xfrm>
            <a:off x="286871" y="6427694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fld id="{75E8E2A3-35EC-44CC-90A7-AF9A02EE3F5C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8</a:t>
            </a:fld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69FE2-C408-478C-9C9D-7D207DEE55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451" y="4518751"/>
            <a:ext cx="1484409" cy="1484406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2F9965-8605-401B-A07B-BC2771CC23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0625" y="4515945"/>
            <a:ext cx="1487212" cy="1487212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EB7872-027F-4F3F-B35E-37976891B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888" y="4833789"/>
            <a:ext cx="3933542" cy="759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A092CD-BBEC-4C21-9E8B-FD07CCE4E853}"/>
              </a:ext>
            </a:extLst>
          </p:cNvPr>
          <p:cNvSpPr txBox="1"/>
          <p:nvPr/>
        </p:nvSpPr>
        <p:spPr>
          <a:xfrm>
            <a:off x="8585860" y="4922239"/>
            <a:ext cx="36061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WS-Federation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271BF3-95FD-47A5-8D20-B27C822A7D06}"/>
              </a:ext>
            </a:extLst>
          </p:cNvPr>
          <p:cNvGrpSpPr/>
          <p:nvPr/>
        </p:nvGrpSpPr>
        <p:grpSpPr>
          <a:xfrm>
            <a:off x="424729" y="1761814"/>
            <a:ext cx="3878468" cy="2240613"/>
            <a:chOff x="4426431" y="1990592"/>
            <a:chExt cx="2642911" cy="1765416"/>
          </a:xfrm>
        </p:grpSpPr>
        <p:sp>
          <p:nvSpPr>
            <p:cNvPr id="13" name="Cloud">
              <a:extLst>
                <a:ext uri="{FF2B5EF4-FFF2-40B4-BE49-F238E27FC236}">
                  <a16:creationId xmlns:a16="http://schemas.microsoft.com/office/drawing/2014/main" id="{FF1842D1-766C-4E5E-9538-32EBC03B0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CA2CEBE-CFBA-49F5-B060-005FA9DB2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154" y="2079535"/>
              <a:ext cx="1084406" cy="1084405"/>
            </a:xfrm>
            <a:prstGeom prst="rect">
              <a:avLst/>
            </a:prstGeom>
          </p:spPr>
        </p:pic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B766FE1-EC3A-4BAE-AF68-3B415798C0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4504" y="1434370"/>
            <a:ext cx="7198564" cy="1895904"/>
          </a:xfrm>
        </p:spPr>
        <p:txBody>
          <a:bodyPr/>
          <a:lstStyle/>
          <a:p>
            <a:r>
              <a:rPr lang="en-US"/>
              <a:t>Available to any app anywhere</a:t>
            </a:r>
          </a:p>
          <a:p>
            <a:r>
              <a:rPr lang="en-US"/>
              <a:t>Access to </a:t>
            </a:r>
            <a:r>
              <a:rPr lang="en-US">
                <a:hlinkClick r:id="rId7"/>
              </a:rPr>
              <a:t>https://login.microsoftonline.com</a:t>
            </a:r>
            <a:r>
              <a:rPr lang="en-US"/>
              <a:t> required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88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903" y="471055"/>
            <a:ext cx="10515600" cy="854508"/>
          </a:xfrm>
        </p:spPr>
        <p:txBody>
          <a:bodyPr/>
          <a:lstStyle/>
          <a:p>
            <a:r>
              <a:rPr lang="en-US"/>
              <a:t>Protocols do not guarantee security, Developers do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56903" y="1442493"/>
            <a:ext cx="11640571" cy="49444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Modern protocols have flaws and limitations: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Token replay to client (implicit Grant) – Nonce, recommended only in limited scenarios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Token replay to server – Timestamps, session IDs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Token caching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Token lifetimes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Lack of access to health and security details of the device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Libraries (MSAL) best choice when using Microsoft identity platform. Use MSAL as a first choice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If MSAL is not available for your platform: make sure your developers are using a well-maintained  library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If you do choose to implement the protocol, be aware of the large investment required to properly implement the protocol and the recommendations and to limitations of capabilities.</a:t>
            </a:r>
          </a:p>
        </p:txBody>
      </p:sp>
    </p:spTree>
    <p:extLst>
      <p:ext uri="{BB962C8B-B14F-4D97-AF65-F5344CB8AC3E}">
        <p14:creationId xmlns:p14="http://schemas.microsoft.com/office/powerpoint/2010/main" val="3774714403"/>
      </p:ext>
    </p:extLst>
  </p:cSld>
  <p:clrMapOvr>
    <a:masterClrMapping/>
  </p:clrMapOvr>
</p:sld>
</file>

<file path=ppt/theme/theme1.xml><?xml version="1.0" encoding="utf-8"?>
<a:theme xmlns:a="http://schemas.openxmlformats.org/drawingml/2006/main" name="5-50203_Microsoft_Ignite_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1497</Words>
  <Application>Microsoft Office PowerPoint</Application>
  <PresentationFormat>Widescreen</PresentationFormat>
  <Paragraphs>249</Paragraphs>
  <Slides>25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Microsoft identity platform Overview</vt:lpstr>
      <vt:lpstr>Before we get started</vt:lpstr>
      <vt:lpstr>Let’s start with some code</vt:lpstr>
      <vt:lpstr>What Microsoft identity platform does for developers</vt:lpstr>
      <vt:lpstr>Microsoft identity platform for developers</vt:lpstr>
      <vt:lpstr>Cloud Identity Provider</vt:lpstr>
      <vt:lpstr>Cloud Identity Provider</vt:lpstr>
      <vt:lpstr>Cloud Identity Provider</vt:lpstr>
      <vt:lpstr>Protocols do not guarantee security, Developers do</vt:lpstr>
      <vt:lpstr>Microsoft Authentication Libraries (MSAL)</vt:lpstr>
      <vt:lpstr>Fast and simple integration Authentication libraries</vt:lpstr>
      <vt:lpstr>Adding Authentication to an App</vt:lpstr>
      <vt:lpstr>Let’s start with an app</vt:lpstr>
      <vt:lpstr>App Registration: App Trusts Microsoft identity platform</vt:lpstr>
      <vt:lpstr>App Registration: Who can register an app</vt:lpstr>
      <vt:lpstr>App Registration: Support account types?</vt:lpstr>
      <vt:lpstr>“Accounts in this organizational directory only”</vt:lpstr>
      <vt:lpstr>Registering the app is not enough</vt:lpstr>
      <vt:lpstr>Single Tenant App</vt:lpstr>
      <vt:lpstr>“Accounts in any organizational directory”</vt:lpstr>
      <vt:lpstr>External Identities (aka B2B) </vt:lpstr>
      <vt:lpstr>Demo Application registration</vt:lpstr>
      <vt:lpstr>Microsoft identity platform</vt:lpstr>
      <vt:lpstr>Microsoft identity platform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modified xsi:type="dcterms:W3CDTF">2023-04-29T03:04:37Z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2022-02-25T06:06:29Z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d07aad9e-98df-411b-8af9-854567e597fb</vt:lpwstr>
  </property>
  <property fmtid="{D5CDD505-2E9C-101B-9397-08002B2CF9AE}" pid="8" name="MSIP_Label_f42aa342-8706-4288-bd11-ebb85995028c_ContentBits">
    <vt:lpwstr>0</vt:lpwstr>
  </property>
</Properties>
</file>